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3"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1pPr>
    <a:lvl2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2pPr>
    <a:lvl3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3pPr>
    <a:lvl4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4pPr>
    <a:lvl5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5pPr>
    <a:lvl6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6pPr>
    <a:lvl7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7pPr>
    <a:lvl8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8pPr>
    <a:lvl9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D6A67"/>
        </a:fontRef>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6F4EF"/>
        </a:fontRef>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D6D3CB">
                  <a:alpha val="85000"/>
                </a:srgbClr>
              </a:solidFill>
              <a:prstDash val="solid"/>
              <a:miter lim="400000"/>
            </a:ln>
          </a:insideV>
        </a:tcBdr>
        <a:fill>
          <a:noFill/>
        </a:fill>
      </a:tcStyle>
    </a:firstCol>
    <a:lastRow>
      <a:tcTxStyle b="off" i="off">
        <a:fontRef idx="minor">
          <a:srgbClr val="6D6A67"/>
        </a:fontRef>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F6F4EF"/>
        </a:fontRef>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CFD5E0"/>
          </a:solidFill>
        </a:fill>
      </a:tcStyle>
    </a:wholeTbl>
    <a:band2H>
      <a:tcTxStyle/>
      <a:tcStyle>
        <a:tcBdr/>
        <a:fill>
          <a:solidFill>
            <a:srgbClr val="E8EBF0"/>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firstRow>
  </a:tblStyle>
  <a:tblStyle styleId="{EEE7283C-3CF3-47DC-8721-378D4A62B228}"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F0E2CD"/>
          </a:solidFill>
        </a:fill>
      </a:tcStyle>
    </a:wholeTbl>
    <a:band2H>
      <a:tcTxStyle/>
      <a:tcStyle>
        <a:tcBdr/>
        <a:fill>
          <a:solidFill>
            <a:srgbClr val="F7F1E8"/>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firstRow>
  </a:tblStyle>
  <a:tblStyle styleId="{CF821DB8-F4EB-4A41-A1BA-3FCAFE7338EE}"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D7D2DE"/>
          </a:solidFill>
        </a:fill>
      </a:tcStyle>
    </a:wholeTbl>
    <a:band2H>
      <a:tcTxStyle/>
      <a:tcStyle>
        <a:tcBdr/>
        <a:fill>
          <a:solidFill>
            <a:srgbClr val="ECEAEF"/>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firstRow>
  </a:tblStyle>
  <a:tblStyle styleId="{33BA23B1-9221-436E-865A-0063620EA4FD}" styleName="">
    <a:tblBg/>
    <a:wholeTbl>
      <a:tcTxStyle b="off" i="off">
        <a:fontRef idx="minor">
          <a:srgbClr val="324863"/>
        </a:fontRef>
        <a:srgbClr val="32486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8EA"/>
          </a:solidFill>
        </a:fill>
      </a:tcStyle>
    </a:wholeTbl>
    <a:band2H>
      <a:tcTxStyle/>
      <a:tcStyle>
        <a:tcBdr/>
        <a:fill>
          <a:solidFill>
            <a:srgbClr val="634D31"/>
          </a:solidFill>
        </a:fill>
      </a:tcStyle>
    </a:band2H>
    <a:firstCol>
      <a:tcTxStyle b="on" i="off">
        <a:fontRef idx="minor">
          <a:srgbClr val="634D31"/>
        </a:fontRef>
        <a:srgbClr val="634D3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24863"/>
        </a:fontRef>
        <a:srgbClr val="324863"/>
      </a:tcTxStyle>
      <a:tcStyle>
        <a:tcBdr>
          <a:left>
            <a:ln w="12700" cap="flat">
              <a:noFill/>
              <a:miter lim="400000"/>
            </a:ln>
          </a:left>
          <a:right>
            <a:ln w="12700" cap="flat">
              <a:noFill/>
              <a:miter lim="400000"/>
            </a:ln>
          </a:right>
          <a:top>
            <a:ln w="50800" cap="flat">
              <a:solidFill>
                <a:srgbClr val="324863"/>
              </a:solidFill>
              <a:prstDash val="solid"/>
              <a:round/>
            </a:ln>
          </a:top>
          <a:bottom>
            <a:ln w="25400" cap="flat">
              <a:solidFill>
                <a:srgbClr val="324863"/>
              </a:solidFill>
              <a:prstDash val="solid"/>
              <a:round/>
            </a:ln>
          </a:bottom>
          <a:insideH>
            <a:ln w="12700" cap="flat">
              <a:noFill/>
              <a:miter lim="400000"/>
            </a:ln>
          </a:insideH>
          <a:insideV>
            <a:ln w="12700" cap="flat">
              <a:noFill/>
              <a:miter lim="400000"/>
            </a:ln>
          </a:insideV>
        </a:tcBdr>
        <a:fill>
          <a:solidFill>
            <a:srgbClr val="634D31"/>
          </a:solidFill>
        </a:fill>
      </a:tcStyle>
    </a:lastRow>
    <a:firstRow>
      <a:tcTxStyle b="on" i="off">
        <a:fontRef idx="minor">
          <a:srgbClr val="634D31"/>
        </a:fontRef>
        <a:srgbClr val="634D31"/>
      </a:tcTxStyle>
      <a:tcStyle>
        <a:tcBdr>
          <a:left>
            <a:ln w="12700" cap="flat">
              <a:noFill/>
              <a:miter lim="400000"/>
            </a:ln>
          </a:left>
          <a:right>
            <a:ln w="12700" cap="flat">
              <a:noFill/>
              <a:miter lim="400000"/>
            </a:ln>
          </a:right>
          <a:top>
            <a:ln w="25400" cap="flat">
              <a:solidFill>
                <a:srgbClr val="324863"/>
              </a:solidFill>
              <a:prstDash val="solid"/>
              <a:round/>
            </a:ln>
          </a:top>
          <a:bottom>
            <a:ln w="25400" cap="flat">
              <a:solidFill>
                <a:srgbClr val="32486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CCCED2"/>
          </a:solidFill>
        </a:fill>
      </a:tcStyle>
    </a:wholeTbl>
    <a:band2H>
      <a:tcTxStyle/>
      <a:tcStyle>
        <a:tcBdr/>
        <a:fill>
          <a:solidFill>
            <a:srgbClr val="E7E8EA"/>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image" Target="../media/image4.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image" Target="../media/image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8.7848399999999993E-2"/>
          <c:y val="0.23576"/>
          <c:w val="0.82430300000000001"/>
          <c:h val="0.65449900000000005"/>
        </c:manualLayout>
      </c:layout>
      <c:barChart>
        <c:barDir val="col"/>
        <c:grouping val="clustered"/>
        <c:varyColors val="0"/>
        <c:ser>
          <c:idx val="0"/>
          <c:order val="0"/>
          <c:tx>
            <c:strRef>
              <c:f>Sheet1!$A$2</c:f>
              <c:strCache>
                <c:ptCount val="1"/>
                <c:pt idx="0">
                  <c:v>DEA</c:v>
                </c:pt>
              </c:strCache>
            </c:strRef>
          </c:tx>
          <c:spPr>
            <a:solidFill>
              <a:srgbClr val="D38C07">
                <a:alpha val="80000"/>
              </a:srgbClr>
            </a:solidFill>
            <a:ln w="12700" cap="flat">
              <a:noFill/>
              <a:miter lim="400000"/>
            </a:ln>
            <a:effectLst/>
          </c:spPr>
          <c:invertIfNegative val="0"/>
          <c:dLbls>
            <c:numFmt formatCode="#,##0" sourceLinked="0"/>
            <c:spPr>
              <a:noFill/>
              <a:ln>
                <a:noFill/>
              </a:ln>
              <a:effectLst/>
            </c:spPr>
            <c:txPr>
              <a:bodyPr/>
              <a:lstStyle/>
              <a:p>
                <a:pPr>
                  <a:defRPr sz="5200" b="0" i="0" u="none" strike="noStrike">
                    <a:solidFill>
                      <a:srgbClr val="324863"/>
                    </a:solidFill>
                    <a:latin typeface="Palatino"/>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Sheet1!$B$2:$B$2</c:f>
              <c:numCache>
                <c:formatCode>General</c:formatCode>
                <c:ptCount val="1"/>
                <c:pt idx="0">
                  <c:v>57</c:v>
                </c:pt>
              </c:numCache>
            </c:numRef>
          </c:val>
        </c:ser>
        <c:ser>
          <c:idx val="1"/>
          <c:order val="1"/>
          <c:tx>
            <c:strRef>
              <c:f>Sheet1!$A$3</c:f>
              <c:strCache>
                <c:ptCount val="1"/>
                <c:pt idx="0">
                  <c:v>NoDEA</c:v>
                </c:pt>
              </c:strCache>
            </c:strRef>
          </c:tx>
          <c:spPr>
            <a:solidFill>
              <a:srgbClr val="D44906">
                <a:alpha val="80000"/>
              </a:srgbClr>
            </a:solidFill>
            <a:ln w="12700" cap="flat">
              <a:noFill/>
              <a:miter lim="400000"/>
            </a:ln>
            <a:effectLst/>
          </c:spPr>
          <c:invertIfNegative val="0"/>
          <c:dLbls>
            <c:numFmt formatCode="0" sourceLinked="0"/>
            <c:spPr>
              <a:noFill/>
              <a:ln>
                <a:noFill/>
              </a:ln>
              <a:effectLst/>
            </c:spPr>
            <c:txPr>
              <a:bodyPr/>
              <a:lstStyle/>
              <a:p>
                <a:pPr>
                  <a:defRPr sz="3900" b="0" i="0" u="none" strike="noStrike">
                    <a:solidFill>
                      <a:srgbClr val="324863"/>
                    </a:solidFill>
                    <a:latin typeface="Lucida Grande"/>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Sheet1!$B$3:$B$3</c:f>
              <c:numCache>
                <c:formatCode>General</c:formatCode>
                <c:ptCount val="1"/>
                <c:pt idx="0">
                  <c:v>43</c:v>
                </c:pt>
              </c:numCache>
            </c:numRef>
          </c:val>
        </c:ser>
        <c:dLbls>
          <c:showLegendKey val="0"/>
          <c:showVal val="0"/>
          <c:showCatName val="0"/>
          <c:showSerName val="0"/>
          <c:showPercent val="0"/>
          <c:showBubbleSize val="0"/>
        </c:dLbls>
        <c:gapWidth val="40"/>
        <c:axId val="265786920"/>
        <c:axId val="265792408"/>
      </c:barChart>
      <c:catAx>
        <c:axId val="265786920"/>
        <c:scaling>
          <c:orientation val="minMax"/>
        </c:scaling>
        <c:delete val="0"/>
        <c:axPos val="b"/>
        <c:numFmt formatCode="General" sourceLinked="0"/>
        <c:majorTickMark val="none"/>
        <c:minorTickMark val="none"/>
        <c:tickLblPos val="low"/>
        <c:spPr>
          <a:ln w="12700" cap="flat">
            <a:solidFill>
              <a:srgbClr val="B8B8B8"/>
            </a:solidFill>
            <a:prstDash val="solid"/>
            <a:miter lim="400000"/>
          </a:ln>
        </c:spPr>
        <c:txPr>
          <a:bodyPr rot="0"/>
          <a:lstStyle/>
          <a:p>
            <a:pPr>
              <a:defRPr sz="2400" b="0" i="0" u="none" strike="noStrike">
                <a:solidFill>
                  <a:srgbClr val="314864"/>
                </a:solidFill>
                <a:latin typeface="Palatino"/>
              </a:defRPr>
            </a:pPr>
            <a:endParaRPr lang="it-IT"/>
          </a:p>
        </c:txPr>
        <c:crossAx val="265792408"/>
        <c:crosses val="autoZero"/>
        <c:auto val="1"/>
        <c:lblAlgn val="ctr"/>
        <c:lblOffset val="100"/>
        <c:noMultiLvlLbl val="1"/>
      </c:catAx>
      <c:valAx>
        <c:axId val="265792408"/>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one"/>
        <c:spPr>
          <a:ln w="12700" cap="flat">
            <a:noFill/>
            <a:prstDash val="solid"/>
            <a:miter lim="400000"/>
          </a:ln>
        </c:spPr>
        <c:txPr>
          <a:bodyPr rot="0"/>
          <a:lstStyle/>
          <a:p>
            <a:pPr>
              <a:defRPr sz="2400" b="0" i="0" u="none" strike="noStrike">
                <a:solidFill>
                  <a:srgbClr val="314864"/>
                </a:solidFill>
                <a:latin typeface="Palatino"/>
              </a:defRPr>
            </a:pPr>
            <a:endParaRPr lang="it-IT"/>
          </a:p>
        </c:txPr>
        <c:crossAx val="265786920"/>
        <c:crosses val="autoZero"/>
        <c:crossBetween val="between"/>
        <c:majorUnit val="15"/>
        <c:minorUnit val="7.5"/>
      </c:valAx>
      <c:spPr>
        <a:noFill/>
        <a:ln w="12700" cap="flat">
          <a:noFill/>
          <a:miter lim="400000"/>
        </a:ln>
        <a:effectLst/>
      </c:spPr>
    </c:plotArea>
    <c:legend>
      <c:legendPos val="t"/>
      <c:layout>
        <c:manualLayout>
          <c:xMode val="edge"/>
          <c:yMode val="edge"/>
          <c:x val="0"/>
          <c:y val="0"/>
          <c:w val="1"/>
          <c:h val="9.6204499999999998E-2"/>
        </c:manualLayout>
      </c:layout>
      <c:overlay val="1"/>
      <c:spPr>
        <a:noFill/>
        <a:ln w="12700" cap="flat">
          <a:noFill/>
          <a:miter lim="400000"/>
        </a:ln>
        <a:effectLst/>
      </c:spPr>
      <c:txPr>
        <a:bodyPr rot="0"/>
        <a:lstStyle/>
        <a:p>
          <a:pPr>
            <a:defRPr sz="2400" b="0" i="0" u="none" strike="noStrike">
              <a:solidFill>
                <a:srgbClr val="314864"/>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56418299999999999"/>
          <c:y val="5.0000000000000001E-3"/>
          <c:w val="0.43081700000000001"/>
          <c:h val="0.98750000000000004"/>
        </c:manualLayout>
      </c:layout>
      <c:pieChart>
        <c:varyColors val="0"/>
        <c:ser>
          <c:idx val="0"/>
          <c:order val="0"/>
          <c:tx>
            <c:strRef>
              <c:f>Sheet1!$A$2</c:f>
              <c:strCache>
                <c:ptCount val="1"/>
                <c:pt idx="0">
                  <c:v>Assistente sociale</c:v>
                </c:pt>
              </c:strCache>
            </c:strRef>
          </c:tx>
          <c:spPr>
            <a:solidFill>
              <a:srgbClr val="D38C07">
                <a:alpha val="80000"/>
              </a:srgbClr>
            </a:solidFill>
            <a:ln w="12700" cap="flat">
              <a:noFill/>
              <a:miter lim="400000"/>
            </a:ln>
            <a:effectLst/>
          </c:spPr>
          <c:dPt>
            <c:idx val="0"/>
            <c:bubble3D val="0"/>
          </c:dPt>
          <c:dPt>
            <c:idx val="1"/>
            <c:bubble3D val="0"/>
            <c:spPr>
              <a:solidFill>
                <a:srgbClr val="D44906">
                  <a:alpha val="80000"/>
                </a:srgbClr>
              </a:solidFill>
              <a:ln w="12700" cap="flat">
                <a:noFill/>
                <a:miter lim="400000"/>
              </a:ln>
              <a:effectLst/>
            </c:spPr>
          </c:dPt>
          <c:dPt>
            <c:idx val="2"/>
            <c:bubble3D val="0"/>
            <c:spPr>
              <a:solidFill>
                <a:srgbClr val="554838">
                  <a:alpha val="62000"/>
                </a:srgbClr>
              </a:solidFill>
              <a:ln w="12700" cap="flat">
                <a:noFill/>
                <a:miter lim="400000"/>
              </a:ln>
              <a:effectLst/>
            </c:spPr>
          </c:dPt>
          <c:dPt>
            <c:idx val="3"/>
            <c:bubble3D val="0"/>
            <c:spPr>
              <a:solidFill>
                <a:srgbClr val="3995D6">
                  <a:alpha val="70000"/>
                </a:srgbClr>
              </a:solidFill>
              <a:ln w="12700" cap="flat">
                <a:noFill/>
                <a:miter lim="400000"/>
              </a:ln>
              <a:effectLst/>
            </c:spPr>
          </c:dPt>
          <c:dPt>
            <c:idx val="4"/>
            <c:bubble3D val="0"/>
            <c:spPr>
              <a:solidFill>
                <a:srgbClr val="868904">
                  <a:alpha val="70000"/>
                </a:srgbClr>
              </a:solidFill>
              <a:ln w="12700" cap="flat">
                <a:noFill/>
                <a:miter lim="400000"/>
              </a:ln>
              <a:effectLst/>
            </c:spPr>
          </c:dPt>
          <c:dPt>
            <c:idx val="5"/>
            <c:bubble3D val="0"/>
            <c:spPr>
              <a:solidFill>
                <a:srgbClr val="110D03">
                  <a:alpha val="70000"/>
                </a:srgbClr>
              </a:solidFill>
              <a:ln w="12700" cap="flat">
                <a:noFill/>
                <a:miter lim="400000"/>
              </a:ln>
              <a:effectLst/>
            </c:spPr>
          </c:dPt>
          <c:dPt>
            <c:idx val="6"/>
            <c:bubble3D val="0"/>
            <c:spPr>
              <a:solidFill>
                <a:srgbClr val="9BC1AB"/>
              </a:solidFill>
              <a:ln w="12700" cap="flat">
                <a:noFill/>
                <a:miter lim="400000"/>
              </a:ln>
              <a:effectLst/>
            </c:spPr>
          </c:dPt>
          <c:dLbls>
            <c:dLbl>
              <c:idx val="0"/>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1"/>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2"/>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3"/>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4"/>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5"/>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6"/>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Sheet1!$B$1:$H$1</c:f>
              <c:strCache>
                <c:ptCount val="7"/>
                <c:pt idx="0">
                  <c:v>Assistente sociale</c:v>
                </c:pt>
                <c:pt idx="1">
                  <c:v>Psicologo</c:v>
                </c:pt>
                <c:pt idx="2">
                  <c:v>Educatore</c:v>
                </c:pt>
                <c:pt idx="3">
                  <c:v>Consulente informatico</c:v>
                </c:pt>
                <c:pt idx="4">
                  <c:v>Consulente per abbattimento barriere </c:v>
                </c:pt>
                <c:pt idx="5">
                  <c:v>Consulente per la mobilità</c:v>
                </c:pt>
                <c:pt idx="6">
                  <c:v>Peer Counselor</c:v>
                </c:pt>
              </c:strCache>
            </c:strRef>
          </c:cat>
          <c:val>
            <c:numRef>
              <c:f>Sheet1!$B$2:$H$2</c:f>
              <c:numCache>
                <c:formatCode>General</c:formatCode>
                <c:ptCount val="7"/>
                <c:pt idx="0">
                  <c:v>0.74</c:v>
                </c:pt>
                <c:pt idx="1">
                  <c:v>0.87</c:v>
                </c:pt>
                <c:pt idx="2">
                  <c:v>0.17</c:v>
                </c:pt>
                <c:pt idx="3">
                  <c:v>0.26</c:v>
                </c:pt>
                <c:pt idx="4">
                  <c:v>0.48</c:v>
                </c:pt>
                <c:pt idx="5">
                  <c:v>0.43</c:v>
                </c:pt>
                <c:pt idx="6">
                  <c:v>0.56999999999999995</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
          <c:y val="0.13557900000000001"/>
          <c:w val="0.79485499999999998"/>
          <c:h val="0.54478599999999999"/>
        </c:manualLayout>
      </c:layout>
      <c:overlay val="1"/>
      <c:spPr>
        <a:noFill/>
        <a:ln w="12700" cap="flat">
          <a:noFill/>
          <a:miter lim="400000"/>
        </a:ln>
        <a:effectLst/>
      </c:spPr>
      <c:txPr>
        <a:bodyPr rot="0"/>
        <a:lstStyle/>
        <a:p>
          <a:pPr>
            <a:defRPr sz="2400" b="0" i="0" u="none" strike="noStrike">
              <a:solidFill>
                <a:srgbClr val="011993"/>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4.3435099999999997E-2"/>
          <c:y val="8.7651300000000001E-2"/>
          <c:w val="0.95156499999999999"/>
          <c:h val="0.54341799999999996"/>
        </c:manualLayout>
      </c:layout>
      <c:barChart>
        <c:barDir val="col"/>
        <c:grouping val="clustered"/>
        <c:varyColors val="0"/>
        <c:ser>
          <c:idx val="0"/>
          <c:order val="0"/>
          <c:tx>
            <c:strRef>
              <c:f>Sheet1!$B$1</c:f>
              <c:strCache>
                <c:ptCount val="1"/>
                <c:pt idx="0">
                  <c:v>Tot posti letto</c:v>
                </c:pt>
              </c:strCache>
            </c:strRef>
          </c:tx>
          <c:spPr>
            <a:solidFill>
              <a:srgbClr val="4F8F00"/>
            </a:solidFill>
            <a:ln w="9525" cap="flat">
              <a:solidFill>
                <a:srgbClr val="624B2F"/>
              </a:solidFill>
              <a:prstDash val="solid"/>
              <a:round/>
            </a:ln>
            <a:effectLst/>
          </c:spPr>
          <c:invertIfNegative val="0"/>
          <c:cat>
            <c:strRef>
              <c:f>Sheet1!$A$2:$A$24</c:f>
              <c:strCache>
                <c:ptCount val="23"/>
                <c:pt idx="0">
                  <c:v>Firenze</c:v>
                </c:pt>
                <c:pt idx="1">
                  <c:v>Torino </c:v>
                </c:pt>
                <c:pt idx="2">
                  <c:v>Milano, Niguarda</c:v>
                </c:pt>
                <c:pt idx="3">
                  <c:v>Catania</c:v>
                </c:pt>
                <c:pt idx="4">
                  <c:v>Vicenza</c:v>
                </c:pt>
                <c:pt idx="5">
                  <c:v>Ancona</c:v>
                </c:pt>
                <c:pt idx="6">
                  <c:v>Pietra Ligure</c:v>
                </c:pt>
                <c:pt idx="7">
                  <c:v>Perugia</c:v>
                </c:pt>
                <c:pt idx="8">
                  <c:v>Villa Nova sull'Arda</c:v>
                </c:pt>
                <c:pt idx="9">
                  <c:v>Sondalo</c:v>
                </c:pt>
                <c:pt idx="10">
                  <c:v>Roma S.Lucia</c:v>
                </c:pt>
                <c:pt idx="11">
                  <c:v>Roma CPO Gennaro di Rosa</c:v>
                </c:pt>
                <c:pt idx="12">
                  <c:v>Brescia</c:v>
                </c:pt>
                <c:pt idx="13">
                  <c:v>Milano CTO</c:v>
                </c:pt>
                <c:pt idx="14">
                  <c:v>Verona Negrar</c:v>
                </c:pt>
                <c:pt idx="15">
                  <c:v>Montecatone</c:v>
                </c:pt>
                <c:pt idx="16">
                  <c:v>Bari</c:v>
                </c:pt>
                <c:pt idx="17">
                  <c:v>Cagliari</c:v>
                </c:pt>
                <c:pt idx="18">
                  <c:v>Alessandria</c:v>
                </c:pt>
                <c:pt idx="19">
                  <c:v>Novara</c:v>
                </c:pt>
                <c:pt idx="20">
                  <c:v>Sulmona</c:v>
                </c:pt>
                <c:pt idx="21">
                  <c:v>Alesini CTO Roma</c:v>
                </c:pt>
                <c:pt idx="22">
                  <c:v>Udine</c:v>
                </c:pt>
              </c:strCache>
            </c:strRef>
          </c:cat>
          <c:val>
            <c:numRef>
              <c:f>Sheet1!$B$2:$B$24</c:f>
              <c:numCache>
                <c:formatCode>General</c:formatCode>
                <c:ptCount val="23"/>
                <c:pt idx="0">
                  <c:v>50</c:v>
                </c:pt>
                <c:pt idx="1">
                  <c:v>44</c:v>
                </c:pt>
                <c:pt idx="2">
                  <c:v>36</c:v>
                </c:pt>
                <c:pt idx="3">
                  <c:v>16</c:v>
                </c:pt>
                <c:pt idx="4">
                  <c:v>20</c:v>
                </c:pt>
                <c:pt idx="5">
                  <c:v>6</c:v>
                </c:pt>
                <c:pt idx="6">
                  <c:v>25</c:v>
                </c:pt>
                <c:pt idx="7">
                  <c:v>12</c:v>
                </c:pt>
                <c:pt idx="8">
                  <c:v>10</c:v>
                </c:pt>
                <c:pt idx="9">
                  <c:v>20</c:v>
                </c:pt>
                <c:pt idx="10">
                  <c:v>23</c:v>
                </c:pt>
                <c:pt idx="11">
                  <c:v>28</c:v>
                </c:pt>
                <c:pt idx="12">
                  <c:v>25</c:v>
                </c:pt>
                <c:pt idx="13">
                  <c:v>19</c:v>
                </c:pt>
                <c:pt idx="14">
                  <c:v>15</c:v>
                </c:pt>
                <c:pt idx="15">
                  <c:v>120</c:v>
                </c:pt>
                <c:pt idx="16">
                  <c:v>6</c:v>
                </c:pt>
                <c:pt idx="17">
                  <c:v>15</c:v>
                </c:pt>
                <c:pt idx="18">
                  <c:v>12</c:v>
                </c:pt>
                <c:pt idx="19">
                  <c:v>14</c:v>
                </c:pt>
                <c:pt idx="20">
                  <c:v>25</c:v>
                </c:pt>
                <c:pt idx="21">
                  <c:v>16</c:v>
                </c:pt>
                <c:pt idx="22">
                  <c:v>32</c:v>
                </c:pt>
              </c:numCache>
            </c:numRef>
          </c:val>
        </c:ser>
        <c:ser>
          <c:idx val="1"/>
          <c:order val="1"/>
          <c:tx>
            <c:strRef>
              <c:f>Sheet1!$C$1</c:f>
              <c:strCache>
                <c:ptCount val="1"/>
                <c:pt idx="0">
                  <c:v>Tot personale dedicato</c:v>
                </c:pt>
              </c:strCache>
            </c:strRef>
          </c:tx>
          <c:spPr>
            <a:solidFill>
              <a:srgbClr val="0433FF"/>
            </a:solidFill>
            <a:ln w="12700" cap="flat">
              <a:solidFill>
                <a:srgbClr val="624B2F"/>
              </a:solidFill>
              <a:prstDash val="solid"/>
              <a:miter lim="400000"/>
            </a:ln>
            <a:effectLst/>
          </c:spPr>
          <c:invertIfNegative val="0"/>
          <c:cat>
            <c:strRef>
              <c:f>Sheet1!$A$2:$A$24</c:f>
              <c:strCache>
                <c:ptCount val="23"/>
                <c:pt idx="0">
                  <c:v>Firenze</c:v>
                </c:pt>
                <c:pt idx="1">
                  <c:v>Torino </c:v>
                </c:pt>
                <c:pt idx="2">
                  <c:v>Milano, Niguarda</c:v>
                </c:pt>
                <c:pt idx="3">
                  <c:v>Catania</c:v>
                </c:pt>
                <c:pt idx="4">
                  <c:v>Vicenza</c:v>
                </c:pt>
                <c:pt idx="5">
                  <c:v>Ancona</c:v>
                </c:pt>
                <c:pt idx="6">
                  <c:v>Pietra Ligure</c:v>
                </c:pt>
                <c:pt idx="7">
                  <c:v>Perugia</c:v>
                </c:pt>
                <c:pt idx="8">
                  <c:v>Villa Nova sull'Arda</c:v>
                </c:pt>
                <c:pt idx="9">
                  <c:v>Sondalo</c:v>
                </c:pt>
                <c:pt idx="10">
                  <c:v>Roma S.Lucia</c:v>
                </c:pt>
                <c:pt idx="11">
                  <c:v>Roma CPO Gennaro di Rosa</c:v>
                </c:pt>
                <c:pt idx="12">
                  <c:v>Brescia</c:v>
                </c:pt>
                <c:pt idx="13">
                  <c:v>Milano CTO</c:v>
                </c:pt>
                <c:pt idx="14">
                  <c:v>Verona Negrar</c:v>
                </c:pt>
                <c:pt idx="15">
                  <c:v>Montecatone</c:v>
                </c:pt>
                <c:pt idx="16">
                  <c:v>Bari</c:v>
                </c:pt>
                <c:pt idx="17">
                  <c:v>Cagliari</c:v>
                </c:pt>
                <c:pt idx="18">
                  <c:v>Alessandria</c:v>
                </c:pt>
                <c:pt idx="19">
                  <c:v>Novara</c:v>
                </c:pt>
                <c:pt idx="20">
                  <c:v>Sulmona</c:v>
                </c:pt>
                <c:pt idx="21">
                  <c:v>Alesini CTO Roma</c:v>
                </c:pt>
                <c:pt idx="22">
                  <c:v>Udine</c:v>
                </c:pt>
              </c:strCache>
            </c:strRef>
          </c:cat>
          <c:val>
            <c:numRef>
              <c:f>Sheet1!$C$2:$C$24</c:f>
              <c:numCache>
                <c:formatCode>General</c:formatCode>
                <c:ptCount val="23"/>
                <c:pt idx="1">
                  <c:v>104</c:v>
                </c:pt>
                <c:pt idx="2">
                  <c:v>75</c:v>
                </c:pt>
                <c:pt idx="3">
                  <c:v>37</c:v>
                </c:pt>
                <c:pt idx="5">
                  <c:v>16</c:v>
                </c:pt>
                <c:pt idx="6">
                  <c:v>56</c:v>
                </c:pt>
                <c:pt idx="7">
                  <c:v>43</c:v>
                </c:pt>
                <c:pt idx="8">
                  <c:v>49</c:v>
                </c:pt>
                <c:pt idx="9">
                  <c:v>44</c:v>
                </c:pt>
                <c:pt idx="10">
                  <c:v>30</c:v>
                </c:pt>
                <c:pt idx="11">
                  <c:v>53</c:v>
                </c:pt>
                <c:pt idx="12">
                  <c:v>84</c:v>
                </c:pt>
                <c:pt idx="13">
                  <c:v>30</c:v>
                </c:pt>
                <c:pt idx="14">
                  <c:v>30</c:v>
                </c:pt>
                <c:pt idx="15">
                  <c:v>244</c:v>
                </c:pt>
                <c:pt idx="16">
                  <c:v>56</c:v>
                </c:pt>
                <c:pt idx="17">
                  <c:v>39</c:v>
                </c:pt>
                <c:pt idx="18">
                  <c:v>29</c:v>
                </c:pt>
                <c:pt idx="19">
                  <c:v>30</c:v>
                </c:pt>
                <c:pt idx="20">
                  <c:v>32</c:v>
                </c:pt>
                <c:pt idx="21">
                  <c:v>43</c:v>
                </c:pt>
                <c:pt idx="22">
                  <c:v>41</c:v>
                </c:pt>
              </c:numCache>
            </c:numRef>
          </c:val>
        </c:ser>
        <c:dLbls>
          <c:showLegendKey val="0"/>
          <c:showVal val="0"/>
          <c:showCatName val="0"/>
          <c:showSerName val="0"/>
          <c:showPercent val="0"/>
          <c:showBubbleSize val="0"/>
        </c:dLbls>
        <c:gapWidth val="150"/>
        <c:axId val="324717480"/>
        <c:axId val="324719440"/>
      </c:barChart>
      <c:catAx>
        <c:axId val="324717480"/>
        <c:scaling>
          <c:orientation val="minMax"/>
        </c:scaling>
        <c:delete val="0"/>
        <c:axPos val="b"/>
        <c:numFmt formatCode="General" sourceLinked="0"/>
        <c:majorTickMark val="out"/>
        <c:minorTickMark val="none"/>
        <c:tickLblPos val="low"/>
        <c:spPr>
          <a:ln w="12700" cap="flat">
            <a:solidFill>
              <a:srgbClr val="8D939D"/>
            </a:solidFill>
            <a:prstDash val="solid"/>
            <a:round/>
          </a:ln>
        </c:spPr>
        <c:txPr>
          <a:bodyPr rot="-5400000"/>
          <a:lstStyle/>
          <a:p>
            <a:pPr>
              <a:defRPr sz="1800" b="0" i="0" u="none" strike="noStrike">
                <a:solidFill>
                  <a:srgbClr val="324863"/>
                </a:solidFill>
                <a:latin typeface="Palatino"/>
              </a:defRPr>
            </a:pPr>
            <a:endParaRPr lang="it-IT"/>
          </a:p>
        </c:txPr>
        <c:crossAx val="324719440"/>
        <c:crosses val="autoZero"/>
        <c:auto val="1"/>
        <c:lblAlgn val="ctr"/>
        <c:lblOffset val="100"/>
        <c:noMultiLvlLbl val="1"/>
      </c:catAx>
      <c:valAx>
        <c:axId val="324719440"/>
        <c:scaling>
          <c:orientation val="minMax"/>
        </c:scaling>
        <c:delete val="0"/>
        <c:axPos val="l"/>
        <c:majorGridlines>
          <c:spPr>
            <a:ln w="12700" cap="flat">
              <a:solidFill>
                <a:srgbClr val="8D939D"/>
              </a:solidFill>
              <a:prstDash val="solid"/>
              <a:round/>
            </a:ln>
          </c:spPr>
        </c:majorGridlines>
        <c:numFmt formatCode="0.#" sourceLinked="0"/>
        <c:majorTickMark val="out"/>
        <c:minorTickMark val="none"/>
        <c:tickLblPos val="none"/>
        <c:spPr>
          <a:ln w="12700" cap="flat">
            <a:solidFill>
              <a:srgbClr val="8D939D"/>
            </a:solidFill>
            <a:prstDash val="solid"/>
            <a:round/>
          </a:ln>
        </c:spPr>
        <c:txPr>
          <a:bodyPr rot="0"/>
          <a:lstStyle/>
          <a:p>
            <a:pPr>
              <a:defRPr sz="1800" b="0" i="0" u="none" strike="noStrike">
                <a:solidFill>
                  <a:srgbClr val="324863"/>
                </a:solidFill>
                <a:latin typeface="Palatino"/>
              </a:defRPr>
            </a:pPr>
            <a:endParaRPr lang="it-IT"/>
          </a:p>
        </c:txPr>
        <c:crossAx val="324717480"/>
        <c:crosses val="autoZero"/>
        <c:crossBetween val="between"/>
        <c:majorUnit val="75"/>
        <c:minorUnit val="37.5"/>
      </c:valAx>
      <c:spPr>
        <a:noFill/>
        <a:ln w="12700" cap="flat">
          <a:noFill/>
          <a:miter lim="400000"/>
        </a:ln>
        <a:effectLst/>
      </c:spPr>
    </c:plotArea>
    <c:legend>
      <c:legendPos val="t"/>
      <c:layout>
        <c:manualLayout>
          <c:xMode val="edge"/>
          <c:yMode val="edge"/>
          <c:x val="0"/>
          <c:y val="0"/>
          <c:w val="1"/>
          <c:h val="6.0932100000000003E-2"/>
        </c:manualLayout>
      </c:layout>
      <c:overlay val="1"/>
      <c:spPr>
        <a:solidFill>
          <a:srgbClr val="FFFFFF"/>
        </a:solidFill>
        <a:ln w="12700" cap="flat">
          <a:noFill/>
          <a:miter lim="400000"/>
        </a:ln>
        <a:effectLst/>
      </c:spPr>
      <c:txPr>
        <a:bodyPr rot="0"/>
        <a:lstStyle/>
        <a:p>
          <a:pPr>
            <a:defRPr sz="1800" b="0" i="0" u="none" strike="noStrike">
              <a:solidFill>
                <a:srgbClr val="324863"/>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401839"/>
          <c:y val="5.0000000000000001E-3"/>
          <c:w val="0.59316100000000005"/>
          <c:h val="0.98750000000000004"/>
        </c:manualLayout>
      </c:layout>
      <c:pieChart>
        <c:varyColors val="0"/>
        <c:ser>
          <c:idx val="0"/>
          <c:order val="0"/>
          <c:tx>
            <c:strRef>
              <c:f>Sheet1!$A$2</c:f>
              <c:strCache>
                <c:ptCount val="1"/>
                <c:pt idx="0">
                  <c:v>9:1</c:v>
                </c:pt>
              </c:strCache>
            </c:strRef>
          </c:tx>
          <c:spPr>
            <a:solidFill>
              <a:srgbClr val="D38C07">
                <a:alpha val="80000"/>
              </a:srgbClr>
            </a:solidFill>
            <a:ln w="9525" cap="flat">
              <a:solidFill>
                <a:srgbClr val="624B2F"/>
              </a:solidFill>
              <a:prstDash val="solid"/>
              <a:round/>
            </a:ln>
            <a:effectLst/>
          </c:spPr>
          <c:dPt>
            <c:idx val="0"/>
            <c:bubble3D val="0"/>
          </c:dPt>
          <c:dPt>
            <c:idx val="1"/>
            <c:bubble3D val="0"/>
            <c:spPr>
              <a:solidFill>
                <a:srgbClr val="D44906">
                  <a:alpha val="80000"/>
                </a:srgbClr>
              </a:solidFill>
              <a:ln w="9525" cap="flat">
                <a:solidFill>
                  <a:srgbClr val="624B2F"/>
                </a:solidFill>
                <a:prstDash val="solid"/>
                <a:round/>
              </a:ln>
              <a:effectLst/>
            </c:spPr>
          </c:dPt>
          <c:dPt>
            <c:idx val="2"/>
            <c:bubble3D val="0"/>
            <c:spPr>
              <a:solidFill>
                <a:srgbClr val="554838">
                  <a:alpha val="62000"/>
                </a:srgbClr>
              </a:solidFill>
              <a:ln w="9525" cap="flat">
                <a:solidFill>
                  <a:srgbClr val="624B2F"/>
                </a:solidFill>
                <a:prstDash val="solid"/>
                <a:round/>
              </a:ln>
              <a:effectLst/>
            </c:spPr>
          </c:dPt>
          <c:dPt>
            <c:idx val="3"/>
            <c:bubble3D val="0"/>
            <c:spPr>
              <a:solidFill>
                <a:srgbClr val="3995D6">
                  <a:alpha val="70000"/>
                </a:srgbClr>
              </a:solidFill>
              <a:ln w="9525" cap="flat">
                <a:solidFill>
                  <a:srgbClr val="624B2F"/>
                </a:solidFill>
                <a:prstDash val="solid"/>
                <a:round/>
              </a:ln>
              <a:effectLst/>
            </c:spPr>
          </c:dPt>
          <c:dPt>
            <c:idx val="4"/>
            <c:bubble3D val="0"/>
            <c:spPr>
              <a:solidFill>
                <a:srgbClr val="868904">
                  <a:alpha val="70000"/>
                </a:srgbClr>
              </a:solidFill>
              <a:ln w="9525" cap="flat">
                <a:solidFill>
                  <a:srgbClr val="624B2F"/>
                </a:solidFill>
                <a:prstDash val="solid"/>
                <a:round/>
              </a:ln>
              <a:effectLst/>
            </c:spPr>
          </c:dPt>
          <c:dPt>
            <c:idx val="5"/>
            <c:bubble3D val="0"/>
            <c:spPr>
              <a:solidFill>
                <a:srgbClr val="110D03">
                  <a:alpha val="70000"/>
                </a:srgbClr>
              </a:solidFill>
              <a:ln w="9525" cap="flat">
                <a:solidFill>
                  <a:srgbClr val="624B2F"/>
                </a:solidFill>
                <a:prstDash val="solid"/>
                <a:round/>
              </a:ln>
              <a:effectLst/>
            </c:spPr>
          </c:dPt>
          <c:dLbls>
            <c:dLbl>
              <c:idx val="0"/>
              <c:numFmt formatCode="#,##0" sourceLinked="0"/>
              <c:spPr/>
              <c:txPr>
                <a:bodyPr/>
                <a:lstStyle/>
                <a:p>
                  <a:pPr>
                    <a:defRPr sz="1800" b="0" i="0" u="none" strike="noStrike">
                      <a:solidFill>
                        <a:srgbClr val="324863"/>
                      </a:solidFill>
                      <a:latin typeface="Palatino"/>
                    </a:defRPr>
                  </a:pPr>
                  <a:endParaRPr lang="it-IT"/>
                </a:p>
              </c:txPr>
              <c:dLblPos val="inEnd"/>
              <c:showLegendKey val="0"/>
              <c:showVal val="1"/>
              <c:showCatName val="0"/>
              <c:showSerName val="0"/>
              <c:showPercent val="0"/>
              <c:showBubbleSize val="0"/>
            </c:dLbl>
            <c:dLbl>
              <c:idx val="1"/>
              <c:numFmt formatCode="#,##0" sourceLinked="0"/>
              <c:spPr/>
              <c:txPr>
                <a:bodyPr/>
                <a:lstStyle/>
                <a:p>
                  <a:pPr>
                    <a:defRPr sz="1800" b="0" i="0" u="none" strike="noStrike">
                      <a:solidFill>
                        <a:srgbClr val="324863"/>
                      </a:solidFill>
                      <a:latin typeface="Palatino"/>
                    </a:defRPr>
                  </a:pPr>
                  <a:endParaRPr lang="it-IT"/>
                </a:p>
              </c:txPr>
              <c:dLblPos val="inEnd"/>
              <c:showLegendKey val="0"/>
              <c:showVal val="1"/>
              <c:showCatName val="0"/>
              <c:showSerName val="0"/>
              <c:showPercent val="0"/>
              <c:showBubbleSize val="0"/>
            </c:dLbl>
            <c:dLbl>
              <c:idx val="2"/>
              <c:numFmt formatCode="#,##0" sourceLinked="0"/>
              <c:spPr/>
              <c:txPr>
                <a:bodyPr/>
                <a:lstStyle/>
                <a:p>
                  <a:pPr>
                    <a:defRPr sz="1800" b="0" i="0" u="none" strike="noStrike">
                      <a:solidFill>
                        <a:srgbClr val="324863"/>
                      </a:solidFill>
                      <a:latin typeface="Palatino"/>
                    </a:defRPr>
                  </a:pPr>
                  <a:endParaRPr lang="it-IT"/>
                </a:p>
              </c:txPr>
              <c:dLblPos val="inEnd"/>
              <c:showLegendKey val="0"/>
              <c:showVal val="1"/>
              <c:showCatName val="0"/>
              <c:showSerName val="0"/>
              <c:showPercent val="0"/>
              <c:showBubbleSize val="0"/>
            </c:dLbl>
            <c:dLbl>
              <c:idx val="3"/>
              <c:numFmt formatCode="#,##0" sourceLinked="0"/>
              <c:spPr/>
              <c:txPr>
                <a:bodyPr/>
                <a:lstStyle/>
                <a:p>
                  <a:pPr>
                    <a:defRPr sz="1800" b="0" i="0" u="none" strike="noStrike">
                      <a:solidFill>
                        <a:srgbClr val="324863"/>
                      </a:solidFill>
                      <a:latin typeface="Palatino"/>
                    </a:defRPr>
                  </a:pPr>
                  <a:endParaRPr lang="it-IT"/>
                </a:p>
              </c:txPr>
              <c:dLblPos val="inEnd"/>
              <c:showLegendKey val="0"/>
              <c:showVal val="1"/>
              <c:showCatName val="0"/>
              <c:showSerName val="0"/>
              <c:showPercent val="0"/>
              <c:showBubbleSize val="0"/>
            </c:dLbl>
            <c:dLbl>
              <c:idx val="4"/>
              <c:numFmt formatCode="#,##0" sourceLinked="0"/>
              <c:spPr/>
              <c:txPr>
                <a:bodyPr/>
                <a:lstStyle/>
                <a:p>
                  <a:pPr>
                    <a:defRPr sz="1800" b="0" i="0" u="none" strike="noStrike">
                      <a:solidFill>
                        <a:srgbClr val="324863"/>
                      </a:solidFill>
                      <a:latin typeface="Palatino"/>
                    </a:defRPr>
                  </a:pPr>
                  <a:endParaRPr lang="it-IT"/>
                </a:p>
              </c:txPr>
              <c:dLblPos val="inEnd"/>
              <c:showLegendKey val="0"/>
              <c:showVal val="1"/>
              <c:showCatName val="0"/>
              <c:showSerName val="0"/>
              <c:showPercent val="0"/>
              <c:showBubbleSize val="0"/>
            </c:dLbl>
            <c:dLbl>
              <c:idx val="5"/>
              <c:numFmt formatCode="#,##0" sourceLinked="0"/>
              <c:spPr/>
              <c:txPr>
                <a:bodyPr/>
                <a:lstStyle/>
                <a:p>
                  <a:pPr>
                    <a:defRPr sz="1800" b="0" i="0" u="none" strike="noStrike">
                      <a:solidFill>
                        <a:srgbClr val="324863"/>
                      </a:solidFill>
                      <a:latin typeface="Palatino"/>
                    </a:defRPr>
                  </a:pPr>
                  <a:endParaRPr lang="it-IT"/>
                </a:p>
              </c:txPr>
              <c:dLblPos val="inEnd"/>
              <c:showLegendKey val="0"/>
              <c:showVal val="1"/>
              <c:showCatName val="0"/>
              <c:showSerName val="0"/>
              <c:showPercent val="0"/>
              <c:showBubbleSize val="0"/>
            </c:dLbl>
            <c:numFmt formatCode="#,##0" sourceLinked="0"/>
            <c:spPr>
              <a:noFill/>
              <a:ln>
                <a:noFill/>
              </a:ln>
              <a:effectLst/>
            </c:spPr>
            <c:txPr>
              <a:bodyPr/>
              <a:lstStyle/>
              <a:p>
                <a:pPr>
                  <a:defRPr sz="1800" b="0" i="0" u="none" strike="noStrike">
                    <a:solidFill>
                      <a:srgbClr val="324863"/>
                    </a:solidFill>
                    <a:latin typeface="Palatino"/>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Sheet1!$B$1:$G$1</c:f>
              <c:strCache>
                <c:ptCount val="6"/>
                <c:pt idx="0">
                  <c:v>9:1</c:v>
                </c:pt>
                <c:pt idx="1">
                  <c:v>5:1</c:v>
                </c:pt>
                <c:pt idx="2">
                  <c:v>4:1</c:v>
                </c:pt>
                <c:pt idx="3">
                  <c:v>3:1</c:v>
                </c:pt>
                <c:pt idx="4">
                  <c:v>2:1</c:v>
                </c:pt>
                <c:pt idx="5">
                  <c:v>1:1</c:v>
                </c:pt>
              </c:strCache>
            </c:strRef>
          </c:cat>
          <c:val>
            <c:numRef>
              <c:f>Sheet1!$B$2:$G$2</c:f>
              <c:numCache>
                <c:formatCode>General</c:formatCode>
                <c:ptCount val="6"/>
                <c:pt idx="0">
                  <c:v>13</c:v>
                </c:pt>
                <c:pt idx="1">
                  <c:v>4</c:v>
                </c:pt>
                <c:pt idx="2">
                  <c:v>4</c:v>
                </c:pt>
                <c:pt idx="3">
                  <c:v>17</c:v>
                </c:pt>
                <c:pt idx="4">
                  <c:v>48</c:v>
                </c:pt>
                <c:pt idx="5">
                  <c:v>13</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l"/>
      <c:layout>
        <c:manualLayout>
          <c:xMode val="edge"/>
          <c:yMode val="edge"/>
          <c:x val="0"/>
          <c:y val="5.6591000000000002E-2"/>
          <c:w val="0.25339699999999998"/>
          <c:h val="0.45408599999999999"/>
        </c:manualLayout>
      </c:layout>
      <c:overlay val="1"/>
      <c:spPr>
        <a:noFill/>
        <a:ln w="12700" cap="flat">
          <a:noFill/>
          <a:miter lim="400000"/>
        </a:ln>
        <a:effectLst/>
      </c:spPr>
      <c:txPr>
        <a:bodyPr rot="0"/>
        <a:lstStyle/>
        <a:p>
          <a:pPr>
            <a:defRPr sz="1800" b="0" i="0" u="none" strike="noStrike">
              <a:solidFill>
                <a:srgbClr val="324863"/>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56326100000000001"/>
          <c:y val="5.0000000000000001E-3"/>
          <c:w val="0.43173899999999998"/>
          <c:h val="0.98750000000000004"/>
        </c:manualLayout>
      </c:layout>
      <c:pieChart>
        <c:varyColors val="0"/>
        <c:ser>
          <c:idx val="0"/>
          <c:order val="0"/>
          <c:tx>
            <c:strRef>
              <c:f>Sheet1!$A$2</c:f>
              <c:strCache>
                <c:ptCount val="1"/>
                <c:pt idx="0">
                  <c:v>NORD</c:v>
                </c:pt>
              </c:strCache>
            </c:strRef>
          </c:tx>
          <c:spPr>
            <a:solidFill>
              <a:srgbClr val="D38C07">
                <a:alpha val="80000"/>
              </a:srgbClr>
            </a:solidFill>
            <a:ln w="12700" cap="flat">
              <a:noFill/>
              <a:miter lim="400000"/>
            </a:ln>
            <a:effectLst/>
          </c:spPr>
          <c:dPt>
            <c:idx val="0"/>
            <c:bubble3D val="0"/>
          </c:dPt>
          <c:dPt>
            <c:idx val="1"/>
            <c:bubble3D val="0"/>
            <c:spPr>
              <a:solidFill>
                <a:srgbClr val="D44906">
                  <a:alpha val="80000"/>
                </a:srgbClr>
              </a:solidFill>
              <a:ln w="12700" cap="flat">
                <a:noFill/>
                <a:miter lim="400000"/>
              </a:ln>
              <a:effectLst/>
            </c:spPr>
          </c:dPt>
          <c:dPt>
            <c:idx val="2"/>
            <c:bubble3D val="0"/>
            <c:spPr>
              <a:solidFill>
                <a:srgbClr val="554838">
                  <a:alpha val="62000"/>
                </a:srgbClr>
              </a:solidFill>
              <a:ln w="12700" cap="flat">
                <a:noFill/>
                <a:miter lim="400000"/>
              </a:ln>
              <a:effectLst/>
            </c:spPr>
          </c:dPt>
          <c:dLbls>
            <c:dLbl>
              <c:idx val="0"/>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1"/>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2"/>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NORD</c:v>
                </c:pt>
                <c:pt idx="1">
                  <c:v>CENTRO</c:v>
                </c:pt>
                <c:pt idx="2">
                  <c:v>SUD</c:v>
                </c:pt>
              </c:strCache>
            </c:strRef>
          </c:cat>
          <c:val>
            <c:numRef>
              <c:f>Sheet1!$B$2:$D$2</c:f>
              <c:numCache>
                <c:formatCode>General</c:formatCode>
                <c:ptCount val="3"/>
                <c:pt idx="0">
                  <c:v>47</c:v>
                </c:pt>
                <c:pt idx="1">
                  <c:v>43</c:v>
                </c:pt>
                <c:pt idx="2">
                  <c:v>10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
          <c:y val="0.22161500000000001"/>
          <c:w val="0.63227199999999995"/>
          <c:h val="0.106388"/>
        </c:manualLayout>
      </c:layout>
      <c:overlay val="1"/>
      <c:spPr>
        <a:noFill/>
        <a:ln w="12700" cap="flat">
          <a:noFill/>
          <a:miter lim="400000"/>
        </a:ln>
        <a:effectLst/>
      </c:spPr>
      <c:txPr>
        <a:bodyPr rot="0"/>
        <a:lstStyle/>
        <a:p>
          <a:pPr>
            <a:defRPr sz="2400" b="0" i="0" u="none" strike="noStrike">
              <a:solidFill>
                <a:srgbClr val="314864"/>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56326100000000001"/>
          <c:y val="5.0000000000000001E-3"/>
          <c:w val="0.43173899999999998"/>
          <c:h val="0.98750000000000004"/>
        </c:manualLayout>
      </c:layout>
      <c:pieChart>
        <c:varyColors val="0"/>
        <c:ser>
          <c:idx val="0"/>
          <c:order val="0"/>
          <c:tx>
            <c:strRef>
              <c:f>Sheet1!$A$2</c:f>
              <c:strCache>
                <c:ptCount val="1"/>
                <c:pt idx="0">
                  <c:v>NORD</c:v>
                </c:pt>
              </c:strCache>
            </c:strRef>
          </c:tx>
          <c:spPr>
            <a:solidFill>
              <a:srgbClr val="D38C07">
                <a:alpha val="80000"/>
              </a:srgbClr>
            </a:solidFill>
            <a:ln w="12700" cap="flat">
              <a:noFill/>
              <a:miter lim="400000"/>
            </a:ln>
            <a:effectLst/>
          </c:spPr>
          <c:dPt>
            <c:idx val="0"/>
            <c:bubble3D val="0"/>
          </c:dPt>
          <c:dPt>
            <c:idx val="1"/>
            <c:bubble3D val="0"/>
            <c:spPr>
              <a:solidFill>
                <a:srgbClr val="D44906">
                  <a:alpha val="80000"/>
                </a:srgbClr>
              </a:solidFill>
              <a:ln w="12700" cap="flat">
                <a:noFill/>
                <a:miter lim="400000"/>
              </a:ln>
              <a:effectLst/>
            </c:spPr>
          </c:dPt>
          <c:dPt>
            <c:idx val="2"/>
            <c:bubble3D val="0"/>
            <c:spPr>
              <a:solidFill>
                <a:srgbClr val="554838">
                  <a:alpha val="62000"/>
                </a:srgbClr>
              </a:solidFill>
              <a:ln w="12700" cap="flat">
                <a:noFill/>
                <a:miter lim="400000"/>
              </a:ln>
              <a:effectLst/>
            </c:spPr>
          </c:dPt>
          <c:dLbls>
            <c:dLbl>
              <c:idx val="0"/>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1"/>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2"/>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NORD</c:v>
                </c:pt>
                <c:pt idx="1">
                  <c:v>CENTRO</c:v>
                </c:pt>
                <c:pt idx="2">
                  <c:v>SUD</c:v>
                </c:pt>
              </c:strCache>
            </c:strRef>
          </c:cat>
          <c:val>
            <c:numRef>
              <c:f>Sheet1!$B$2:$D$2</c:f>
              <c:numCache>
                <c:formatCode>General</c:formatCode>
                <c:ptCount val="3"/>
                <c:pt idx="0">
                  <c:v>41</c:v>
                </c:pt>
                <c:pt idx="1">
                  <c:v>52</c:v>
                </c:pt>
                <c:pt idx="2">
                  <c:v>7</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
          <c:y val="0.21398500000000001"/>
          <c:w val="0.59894800000000004"/>
          <c:h val="0.106388"/>
        </c:manualLayout>
      </c:layout>
      <c:overlay val="1"/>
      <c:spPr>
        <a:noFill/>
        <a:ln w="12700" cap="flat">
          <a:noFill/>
          <a:miter lim="400000"/>
        </a:ln>
        <a:effectLst/>
      </c:spPr>
      <c:txPr>
        <a:bodyPr rot="0"/>
        <a:lstStyle/>
        <a:p>
          <a:pPr>
            <a:defRPr sz="2400" b="0" i="0" u="none" strike="noStrike">
              <a:solidFill>
                <a:srgbClr val="314864"/>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56326100000000001"/>
          <c:y val="5.0000000000000001E-3"/>
          <c:w val="0.43173899999999998"/>
          <c:h val="0.98750000000000004"/>
        </c:manualLayout>
      </c:layout>
      <c:pieChart>
        <c:varyColors val="0"/>
        <c:ser>
          <c:idx val="0"/>
          <c:order val="0"/>
          <c:tx>
            <c:strRef>
              <c:f>Sheet1!$A$2</c:f>
              <c:strCache>
                <c:ptCount val="1"/>
                <c:pt idx="0">
                  <c:v>NORD</c:v>
                </c:pt>
              </c:strCache>
            </c:strRef>
          </c:tx>
          <c:spPr>
            <a:solidFill>
              <a:srgbClr val="D38C07">
                <a:alpha val="80000"/>
              </a:srgbClr>
            </a:solidFill>
            <a:ln w="12700" cap="flat">
              <a:noFill/>
              <a:miter lim="400000"/>
            </a:ln>
            <a:effectLst/>
          </c:spPr>
          <c:dPt>
            <c:idx val="0"/>
            <c:bubble3D val="0"/>
          </c:dPt>
          <c:dPt>
            <c:idx val="1"/>
            <c:bubble3D val="0"/>
            <c:spPr>
              <a:solidFill>
                <a:srgbClr val="D44906">
                  <a:alpha val="80000"/>
                </a:srgbClr>
              </a:solidFill>
              <a:ln w="12700" cap="flat">
                <a:noFill/>
                <a:miter lim="400000"/>
              </a:ln>
              <a:effectLst/>
            </c:spPr>
          </c:dPt>
          <c:dPt>
            <c:idx val="2"/>
            <c:bubble3D val="0"/>
            <c:spPr>
              <a:solidFill>
                <a:srgbClr val="554838">
                  <a:alpha val="62000"/>
                </a:srgbClr>
              </a:solidFill>
              <a:ln w="12700" cap="flat">
                <a:noFill/>
                <a:miter lim="400000"/>
              </a:ln>
              <a:effectLst/>
            </c:spPr>
          </c:dPt>
          <c:dLbls>
            <c:dLbl>
              <c:idx val="0"/>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1"/>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dLbl>
              <c:idx val="2"/>
              <c:numFmt formatCode="0%" sourceLinked="0"/>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dLbl>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NORD</c:v>
                </c:pt>
                <c:pt idx="1">
                  <c:v>CENTRO</c:v>
                </c:pt>
                <c:pt idx="2">
                  <c:v>SUD</c:v>
                </c:pt>
              </c:strCache>
            </c:strRef>
          </c:cat>
          <c:val>
            <c:numRef>
              <c:f>Sheet1!$B$2:$D$2</c:f>
              <c:numCache>
                <c:formatCode>General</c:formatCode>
                <c:ptCount val="3"/>
                <c:pt idx="0">
                  <c:v>44</c:v>
                </c:pt>
                <c:pt idx="1">
                  <c:v>48</c:v>
                </c:pt>
                <c:pt idx="2">
                  <c:v>8</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
          <c:y val="0.259766"/>
          <c:w val="0.62005200000000005"/>
          <c:h val="0.106388"/>
        </c:manualLayout>
      </c:layout>
      <c:overlay val="1"/>
      <c:spPr>
        <a:noFill/>
        <a:ln w="12700" cap="flat">
          <a:noFill/>
          <a:miter lim="400000"/>
        </a:ln>
        <a:effectLst/>
      </c:spPr>
      <c:txPr>
        <a:bodyPr rot="0"/>
        <a:lstStyle/>
        <a:p>
          <a:pPr>
            <a:defRPr sz="2400" b="0" i="0" u="none" strike="noStrike">
              <a:solidFill>
                <a:srgbClr val="314864"/>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35672999999999999"/>
          <c:y val="7.9845299999999994E-2"/>
          <c:w val="0.63827"/>
          <c:h val="0.87984399999999996"/>
        </c:manualLayout>
      </c:layout>
      <c:barChart>
        <c:barDir val="bar"/>
        <c:grouping val="clustered"/>
        <c:varyColors val="0"/>
        <c:ser>
          <c:idx val="0"/>
          <c:order val="0"/>
          <c:tx>
            <c:strRef>
              <c:f>Sheet1!$B$1</c:f>
              <c:strCache>
                <c:ptCount val="1"/>
                <c:pt idx="0">
                  <c:v>82,00%</c:v>
                </c:pt>
              </c:strCache>
            </c:strRef>
          </c:tx>
          <c:spPr>
            <a:solidFill>
              <a:srgbClr val="5E86B8"/>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Dietologia</c:v>
                </c:pt>
                <c:pt idx="1">
                  <c:v>Pneumologia</c:v>
                </c:pt>
                <c:pt idx="2">
                  <c:v>NCH</c:v>
                </c:pt>
                <c:pt idx="3">
                  <c:v>Ortopedia</c:v>
                </c:pt>
                <c:pt idx="4">
                  <c:v>Terapia del Dolore</c:v>
                </c:pt>
                <c:pt idx="5">
                  <c:v>Ginecologia</c:v>
                </c:pt>
                <c:pt idx="6">
                  <c:v>ChirurgiaPlastica</c:v>
                </c:pt>
                <c:pt idx="7">
                  <c:v>Cardiologia</c:v>
                </c:pt>
                <c:pt idx="8">
                  <c:v>Urologia</c:v>
                </c:pt>
                <c:pt idx="9">
                  <c:v>Infettologia</c:v>
                </c:pt>
              </c:strCache>
            </c:strRef>
          </c:cat>
          <c:val>
            <c:numRef>
              <c:f>Sheet1!$B$2:$B$11</c:f>
              <c:numCache>
                <c:formatCode>General</c:formatCode>
                <c:ptCount val="10"/>
                <c:pt idx="0">
                  <c:v>0.9</c:v>
                </c:pt>
                <c:pt idx="1">
                  <c:v>0.95</c:v>
                </c:pt>
                <c:pt idx="2">
                  <c:v>0.95</c:v>
                </c:pt>
                <c:pt idx="3">
                  <c:v>0.95</c:v>
                </c:pt>
                <c:pt idx="4">
                  <c:v>0.95</c:v>
                </c:pt>
                <c:pt idx="5">
                  <c:v>0.95</c:v>
                </c:pt>
                <c:pt idx="6">
                  <c:v>1</c:v>
                </c:pt>
                <c:pt idx="7">
                  <c:v>1</c:v>
                </c:pt>
                <c:pt idx="8">
                  <c:v>1</c:v>
                </c:pt>
                <c:pt idx="9">
                  <c:v>1</c:v>
                </c:pt>
              </c:numCache>
            </c:numRef>
          </c:val>
        </c:ser>
        <c:dLbls>
          <c:showLegendKey val="0"/>
          <c:showVal val="0"/>
          <c:showCatName val="0"/>
          <c:showSerName val="0"/>
          <c:showPercent val="0"/>
          <c:showBubbleSize val="0"/>
        </c:dLbls>
        <c:gapWidth val="40"/>
        <c:overlap val="-10"/>
        <c:axId val="265785744"/>
        <c:axId val="265787704"/>
      </c:barChart>
      <c:catAx>
        <c:axId val="265785744"/>
        <c:scaling>
          <c:orientation val="maxMin"/>
        </c:scaling>
        <c:delete val="0"/>
        <c:axPos val="l"/>
        <c:numFmt formatCode="General" sourceLinked="0"/>
        <c:majorTickMark val="none"/>
        <c:minorTickMark val="none"/>
        <c:tickLblPos val="nextTo"/>
        <c:spPr>
          <a:ln w="12700" cap="flat">
            <a:solidFill>
              <a:srgbClr val="A8A49D"/>
            </a:solidFill>
            <a:prstDash val="solid"/>
            <a:miter lim="400000"/>
          </a:ln>
        </c:spPr>
        <c:txPr>
          <a:bodyPr rot="0"/>
          <a:lstStyle/>
          <a:p>
            <a:pPr>
              <a:defRPr sz="2200" b="0" i="0" u="none" strike="noStrike">
                <a:solidFill>
                  <a:srgbClr val="314864"/>
                </a:solidFill>
                <a:latin typeface="Palatino"/>
              </a:defRPr>
            </a:pPr>
            <a:endParaRPr lang="it-IT"/>
          </a:p>
        </c:txPr>
        <c:crossAx val="265787704"/>
        <c:crosses val="autoZero"/>
        <c:auto val="1"/>
        <c:lblAlgn val="ctr"/>
        <c:lblOffset val="100"/>
        <c:noMultiLvlLbl val="1"/>
      </c:catAx>
      <c:valAx>
        <c:axId val="265787704"/>
        <c:scaling>
          <c:orientation val="minMax"/>
        </c:scaling>
        <c:delete val="0"/>
        <c:axPos val="t"/>
        <c:majorGridlines>
          <c:spPr>
            <a:ln w="12700" cap="flat">
              <a:solidFill>
                <a:srgbClr val="B8B8B8"/>
              </a:solidFill>
              <a:prstDash val="solid"/>
              <a:miter lim="400000"/>
            </a:ln>
          </c:spPr>
        </c:majorGridlines>
        <c:numFmt formatCode="#,##0%" sourceLinked="0"/>
        <c:majorTickMark val="none"/>
        <c:minorTickMark val="none"/>
        <c:tickLblPos val="none"/>
        <c:spPr>
          <a:ln w="12700" cap="flat">
            <a:noFill/>
            <a:prstDash val="solid"/>
            <a:miter lim="400000"/>
          </a:ln>
        </c:spPr>
        <c:txPr>
          <a:bodyPr rot="0"/>
          <a:lstStyle/>
          <a:p>
            <a:pPr>
              <a:defRPr sz="2200" b="0" i="0" u="none" strike="noStrike">
                <a:solidFill>
                  <a:srgbClr val="314864"/>
                </a:solidFill>
                <a:latin typeface="Palatino"/>
              </a:defRPr>
            </a:pPr>
            <a:endParaRPr lang="it-IT"/>
          </a:p>
        </c:txPr>
        <c:crossAx val="265785744"/>
        <c:crosses val="autoZero"/>
        <c:crossBetween val="between"/>
        <c:majorUnit val="2.75E-2"/>
        <c:minorUnit val="1.37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35672999999999999"/>
          <c:y val="7.9845299999999994E-2"/>
          <c:w val="0.63827"/>
          <c:h val="0.87984399999999996"/>
        </c:manualLayout>
      </c:layout>
      <c:barChart>
        <c:barDir val="bar"/>
        <c:grouping val="clustered"/>
        <c:varyColors val="0"/>
        <c:ser>
          <c:idx val="0"/>
          <c:order val="0"/>
          <c:tx>
            <c:strRef>
              <c:f>Sheet1!$B$1</c:f>
            </c:strRef>
          </c:tx>
          <c:spPr>
            <a:solidFill>
              <a:srgbClr val="5E86B8"/>
            </a:solid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Cardiologia</c:v>
                </c:pt>
                <c:pt idx="1">
                  <c:v>Rianimazione</c:v>
                </c:pt>
                <c:pt idx="2">
                  <c:v>Dietologia</c:v>
                </c:pt>
                <c:pt idx="3">
                  <c:v>Pneumologia</c:v>
                </c:pt>
                <c:pt idx="4">
                  <c:v>Ortopedia</c:v>
                </c:pt>
                <c:pt idx="5">
                  <c:v>Infettologia</c:v>
                </c:pt>
                <c:pt idx="6">
                  <c:v>NCH</c:v>
                </c:pt>
                <c:pt idx="7">
                  <c:v>Terapia del Dolore</c:v>
                </c:pt>
                <c:pt idx="8">
                  <c:v>ChirurgiaPlastica</c:v>
                </c:pt>
                <c:pt idx="9">
                  <c:v>Urologia</c:v>
                </c:pt>
              </c:strCache>
            </c:strRef>
          </c:cat>
          <c:val>
            <c:numRef>
              <c:f>Sheet1!$B$2:$B$11</c:f>
              <c:numCache>
                <c:formatCode>General</c:formatCode>
                <c:ptCount val="10"/>
                <c:pt idx="0">
                  <c:v>0.35</c:v>
                </c:pt>
                <c:pt idx="1">
                  <c:v>0.52</c:v>
                </c:pt>
                <c:pt idx="2">
                  <c:v>0.52</c:v>
                </c:pt>
                <c:pt idx="3">
                  <c:v>0.63</c:v>
                </c:pt>
                <c:pt idx="4">
                  <c:v>0.63</c:v>
                </c:pt>
                <c:pt idx="5">
                  <c:v>0.63</c:v>
                </c:pt>
                <c:pt idx="6">
                  <c:v>0.69</c:v>
                </c:pt>
                <c:pt idx="7">
                  <c:v>0.69</c:v>
                </c:pt>
                <c:pt idx="8">
                  <c:v>0.72</c:v>
                </c:pt>
                <c:pt idx="9">
                  <c:v>0.83</c:v>
                </c:pt>
              </c:numCache>
            </c:numRef>
          </c:val>
        </c:ser>
        <c:dLbls>
          <c:showLegendKey val="0"/>
          <c:showVal val="0"/>
          <c:showCatName val="0"/>
          <c:showSerName val="0"/>
          <c:showPercent val="0"/>
          <c:showBubbleSize val="0"/>
        </c:dLbls>
        <c:gapWidth val="40"/>
        <c:overlap val="-10"/>
        <c:axId val="265790448"/>
        <c:axId val="265791232"/>
      </c:barChart>
      <c:catAx>
        <c:axId val="265790448"/>
        <c:scaling>
          <c:orientation val="maxMin"/>
        </c:scaling>
        <c:delete val="0"/>
        <c:axPos val="l"/>
        <c:numFmt formatCode="General" sourceLinked="0"/>
        <c:majorTickMark val="none"/>
        <c:minorTickMark val="none"/>
        <c:tickLblPos val="nextTo"/>
        <c:spPr>
          <a:ln w="12700" cap="flat">
            <a:solidFill>
              <a:srgbClr val="A8A49D"/>
            </a:solidFill>
            <a:prstDash val="solid"/>
            <a:miter lim="400000"/>
          </a:ln>
        </c:spPr>
        <c:txPr>
          <a:bodyPr rot="0"/>
          <a:lstStyle/>
          <a:p>
            <a:pPr>
              <a:defRPr sz="2200" b="0" i="0" u="none" strike="noStrike">
                <a:solidFill>
                  <a:srgbClr val="314864"/>
                </a:solidFill>
                <a:latin typeface="Palatino"/>
              </a:defRPr>
            </a:pPr>
            <a:endParaRPr lang="it-IT"/>
          </a:p>
        </c:txPr>
        <c:crossAx val="265791232"/>
        <c:crosses val="autoZero"/>
        <c:auto val="1"/>
        <c:lblAlgn val="ctr"/>
        <c:lblOffset val="100"/>
        <c:noMultiLvlLbl val="1"/>
      </c:catAx>
      <c:valAx>
        <c:axId val="265791232"/>
        <c:scaling>
          <c:orientation val="minMax"/>
        </c:scaling>
        <c:delete val="0"/>
        <c:axPos val="t"/>
        <c:majorGridlines>
          <c:spPr>
            <a:ln w="12700" cap="flat">
              <a:solidFill>
                <a:srgbClr val="B8B8B8"/>
              </a:solidFill>
              <a:prstDash val="solid"/>
              <a:miter lim="400000"/>
            </a:ln>
          </c:spPr>
        </c:majorGridlines>
        <c:numFmt formatCode="#,##0%" sourceLinked="0"/>
        <c:majorTickMark val="none"/>
        <c:minorTickMark val="none"/>
        <c:tickLblPos val="none"/>
        <c:spPr>
          <a:ln w="12700" cap="flat">
            <a:noFill/>
            <a:prstDash val="solid"/>
            <a:miter lim="400000"/>
          </a:ln>
        </c:spPr>
        <c:txPr>
          <a:bodyPr rot="0"/>
          <a:lstStyle/>
          <a:p>
            <a:pPr>
              <a:defRPr sz="2200" b="0" i="0" u="none" strike="noStrike">
                <a:solidFill>
                  <a:srgbClr val="314864"/>
                </a:solidFill>
                <a:latin typeface="Palatino"/>
              </a:defRPr>
            </a:pPr>
            <a:endParaRPr lang="it-IT"/>
          </a:p>
        </c:txPr>
        <c:crossAx val="265790448"/>
        <c:crosses val="autoZero"/>
        <c:crossBetween val="between"/>
        <c:majorUnit val="0.22500000000000001"/>
        <c:minorUnit val="0.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37070199999999998"/>
          <c:y val="7.8921199999999997E-2"/>
          <c:w val="0.62429800000000002"/>
          <c:h val="0.87972899999999998"/>
        </c:manualLayout>
      </c:layout>
      <c:barChart>
        <c:barDir val="col"/>
        <c:grouping val="clustered"/>
        <c:varyColors val="0"/>
        <c:ser>
          <c:idx val="0"/>
          <c:order val="0"/>
          <c:tx>
            <c:strRef>
              <c:f>Sheet1!$A$2</c:f>
              <c:strCache>
                <c:ptCount val="1"/>
                <c:pt idx="0">
                  <c:v>&lt;15 gg</c:v>
                </c:pt>
              </c:strCache>
            </c:strRef>
          </c:tx>
          <c:spPr>
            <a:blipFill rotWithShape="1">
              <a:blip xmlns:r="http://schemas.openxmlformats.org/officeDocument/2006/relationships" r:embed="rId1"/>
              <a:srcRect/>
              <a:tile tx="0" ty="0" sx="100000" sy="100000" flip="none" algn="tl"/>
            </a:blip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Sheet1!$B$2:$B$2</c:f>
              <c:numCache>
                <c:formatCode>General</c:formatCode>
                <c:ptCount val="1"/>
                <c:pt idx="0">
                  <c:v>35</c:v>
                </c:pt>
              </c:numCache>
            </c:numRef>
          </c:val>
        </c:ser>
        <c:ser>
          <c:idx val="1"/>
          <c:order val="1"/>
          <c:tx>
            <c:strRef>
              <c:f>Sheet1!$A$3</c:f>
              <c:strCache>
                <c:ptCount val="1"/>
                <c:pt idx="0">
                  <c:v>15/30</c:v>
                </c:pt>
              </c:strCache>
            </c:strRef>
          </c:tx>
          <c:spPr>
            <a:solidFill>
              <a:schemeClr val="accent2"/>
            </a:solidFill>
            <a:ln w="9525" cap="flat">
              <a:solidFill>
                <a:srgbClr val="624B2F"/>
              </a:solidFill>
              <a:prstDash val="solid"/>
              <a:round/>
            </a:ln>
            <a:effectLst/>
          </c:spPr>
          <c:invertIfNegative val="0"/>
          <c:dLbls>
            <c:numFmt formatCode="#,##0" sourceLinked="0"/>
            <c:spPr>
              <a:noFill/>
              <a:ln>
                <a:noFill/>
              </a:ln>
              <a:effectLst/>
            </c:spPr>
            <c:txPr>
              <a:bodyPr/>
              <a:lstStyle/>
              <a:p>
                <a:pPr>
                  <a:defRPr sz="1800" b="0" i="0" u="none" strike="noStrike">
                    <a:solidFill>
                      <a:srgbClr val="324863"/>
                    </a:solidFill>
                    <a:latin typeface="Palatino"/>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Sheet1!$B$3:$B$3</c:f>
              <c:numCache>
                <c:formatCode>General</c:formatCode>
                <c:ptCount val="1"/>
                <c:pt idx="0">
                  <c:v>25</c:v>
                </c:pt>
              </c:numCache>
            </c:numRef>
          </c:val>
        </c:ser>
        <c:ser>
          <c:idx val="2"/>
          <c:order val="2"/>
          <c:tx>
            <c:strRef>
              <c:f>Sheet1!$A$4</c:f>
              <c:strCache>
                <c:ptCount val="1"/>
                <c:pt idx="0">
                  <c:v>30/45</c:v>
                </c:pt>
              </c:strCache>
            </c:strRef>
          </c:tx>
          <c:spPr>
            <a:solidFill>
              <a:schemeClr val="accent3"/>
            </a:solidFill>
            <a:ln w="9525" cap="flat">
              <a:solidFill>
                <a:srgbClr val="624B2F"/>
              </a:solidFill>
              <a:prstDash val="solid"/>
              <a:round/>
            </a:ln>
            <a:effectLst/>
          </c:spPr>
          <c:invertIfNegative val="0"/>
          <c:dLbls>
            <c:numFmt formatCode="#,##0" sourceLinked="0"/>
            <c:spPr>
              <a:noFill/>
              <a:ln>
                <a:noFill/>
              </a:ln>
              <a:effectLst/>
            </c:spPr>
            <c:txPr>
              <a:bodyPr/>
              <a:lstStyle/>
              <a:p>
                <a:pPr>
                  <a:defRPr sz="1800" b="0" i="0" u="none" strike="noStrike">
                    <a:solidFill>
                      <a:srgbClr val="324863"/>
                    </a:solidFill>
                    <a:latin typeface="Palatino"/>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Sheet1!$B$4:$B$4</c:f>
              <c:numCache>
                <c:formatCode>General</c:formatCode>
                <c:ptCount val="1"/>
                <c:pt idx="0">
                  <c:v>9</c:v>
                </c:pt>
              </c:numCache>
            </c:numRef>
          </c:val>
        </c:ser>
        <c:ser>
          <c:idx val="3"/>
          <c:order val="3"/>
          <c:tx>
            <c:strRef>
              <c:f>Sheet1!$A$5</c:f>
              <c:strCache>
                <c:ptCount val="1"/>
                <c:pt idx="0">
                  <c:v>&gt;45</c:v>
                </c:pt>
              </c:strCache>
            </c:strRef>
          </c:tx>
          <c:spPr>
            <a:solidFill>
              <a:schemeClr val="accent4"/>
            </a:solidFill>
            <a:ln w="9525" cap="flat">
              <a:solidFill>
                <a:srgbClr val="624B2F"/>
              </a:solidFill>
              <a:prstDash val="solid"/>
              <a:round/>
            </a:ln>
            <a:effectLst/>
          </c:spPr>
          <c:invertIfNegative val="0"/>
          <c:dLbls>
            <c:numFmt formatCode="#,##0" sourceLinked="0"/>
            <c:spPr>
              <a:noFill/>
              <a:ln>
                <a:noFill/>
              </a:ln>
              <a:effectLst/>
            </c:spPr>
            <c:txPr>
              <a:bodyPr/>
              <a:lstStyle/>
              <a:p>
                <a:pPr>
                  <a:defRPr sz="1800" b="0" i="0" u="none" strike="noStrike">
                    <a:solidFill>
                      <a:srgbClr val="324863"/>
                    </a:solidFill>
                    <a:latin typeface="Palatino"/>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Sheet1!$B$5:$B$5</c:f>
              <c:numCache>
                <c:formatCode>General</c:formatCode>
                <c:ptCount val="1"/>
                <c:pt idx="0">
                  <c:v>22</c:v>
                </c:pt>
              </c:numCache>
            </c:numRef>
          </c:val>
        </c:ser>
        <c:ser>
          <c:idx val="4"/>
          <c:order val="4"/>
          <c:tx>
            <c:strRef>
              <c:f>Sheet1!$A$6</c:f>
              <c:strCache>
                <c:ptCount val="1"/>
                <c:pt idx="0">
                  <c:v>altro</c:v>
                </c:pt>
              </c:strCache>
            </c:strRef>
          </c:tx>
          <c:spPr>
            <a:solidFill>
              <a:schemeClr val="accent5"/>
            </a:solidFill>
            <a:ln w="9525" cap="flat">
              <a:solidFill>
                <a:srgbClr val="624B2F"/>
              </a:solidFill>
              <a:prstDash val="solid"/>
              <a:round/>
            </a:ln>
            <a:effectLst/>
          </c:spPr>
          <c:invertIfNegative val="0"/>
          <c:dLbls>
            <c:numFmt formatCode="#,##0" sourceLinked="0"/>
            <c:spPr>
              <a:noFill/>
              <a:ln>
                <a:noFill/>
              </a:ln>
              <a:effectLst/>
            </c:spPr>
            <c:txPr>
              <a:bodyPr/>
              <a:lstStyle/>
              <a:p>
                <a:pPr>
                  <a:defRPr sz="1800" b="0" i="0" u="none" strike="noStrike">
                    <a:solidFill>
                      <a:srgbClr val="324863"/>
                    </a:solidFill>
                    <a:latin typeface="Palatino"/>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Sheet1!$B$6:$B$6</c:f>
              <c:numCache>
                <c:formatCode>General</c:formatCode>
                <c:ptCount val="1"/>
                <c:pt idx="0">
                  <c:v>9</c:v>
                </c:pt>
              </c:numCache>
            </c:numRef>
          </c:val>
        </c:ser>
        <c:dLbls>
          <c:showLegendKey val="0"/>
          <c:showVal val="0"/>
          <c:showCatName val="0"/>
          <c:showSerName val="0"/>
          <c:showPercent val="0"/>
          <c:showBubbleSize val="0"/>
        </c:dLbls>
        <c:gapWidth val="40"/>
        <c:overlap val="-10"/>
        <c:axId val="324722576"/>
        <c:axId val="324723752"/>
      </c:barChart>
      <c:catAx>
        <c:axId val="324722576"/>
        <c:scaling>
          <c:orientation val="minMax"/>
        </c:scaling>
        <c:delete val="0"/>
        <c:axPos val="b"/>
        <c:numFmt formatCode="General" sourceLinked="0"/>
        <c:majorTickMark val="none"/>
        <c:minorTickMark val="none"/>
        <c:tickLblPos val="none"/>
        <c:spPr>
          <a:ln w="12700" cap="flat">
            <a:solidFill>
              <a:srgbClr val="A8A49D"/>
            </a:solidFill>
            <a:prstDash val="solid"/>
            <a:miter lim="400000"/>
          </a:ln>
        </c:spPr>
        <c:txPr>
          <a:bodyPr rot="0"/>
          <a:lstStyle/>
          <a:p>
            <a:pPr>
              <a:defRPr sz="2200" b="0" i="0" u="none" strike="noStrike">
                <a:solidFill>
                  <a:srgbClr val="314864"/>
                </a:solidFill>
                <a:latin typeface="Palatino"/>
              </a:defRPr>
            </a:pPr>
            <a:endParaRPr lang="it-IT"/>
          </a:p>
        </c:txPr>
        <c:crossAx val="324723752"/>
        <c:crosses val="autoZero"/>
        <c:auto val="1"/>
        <c:lblAlgn val="ctr"/>
        <c:lblOffset val="100"/>
        <c:noMultiLvlLbl val="1"/>
      </c:catAx>
      <c:valAx>
        <c:axId val="324723752"/>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one"/>
        <c:spPr>
          <a:ln w="12700" cap="flat">
            <a:noFill/>
            <a:prstDash val="solid"/>
            <a:miter lim="400000"/>
          </a:ln>
        </c:spPr>
        <c:txPr>
          <a:bodyPr rot="0"/>
          <a:lstStyle/>
          <a:p>
            <a:pPr>
              <a:defRPr sz="2200" b="0" i="0" u="none" strike="noStrike">
                <a:solidFill>
                  <a:srgbClr val="314864"/>
                </a:solidFill>
                <a:latin typeface="Palatino"/>
              </a:defRPr>
            </a:pPr>
            <a:endParaRPr lang="it-IT"/>
          </a:p>
        </c:txPr>
        <c:crossAx val="324722576"/>
        <c:crosses val="autoZero"/>
        <c:crossBetween val="between"/>
        <c:majorUnit val="10"/>
        <c:minorUnit val="5"/>
      </c:valAx>
      <c:spPr>
        <a:noFill/>
        <a:ln w="12700" cap="flat">
          <a:noFill/>
          <a:miter lim="400000"/>
        </a:ln>
        <a:effectLst/>
      </c:spPr>
    </c:plotArea>
    <c:legend>
      <c:legendPos val="l"/>
      <c:layout>
        <c:manualLayout>
          <c:xMode val="edge"/>
          <c:yMode val="edge"/>
          <c:x val="0"/>
          <c:y val="4.6736899999999998E-2"/>
          <c:w val="0.25330200000000003"/>
          <c:h val="0.35156999999999999"/>
        </c:manualLayout>
      </c:layout>
      <c:overlay val="1"/>
      <c:spPr>
        <a:noFill/>
        <a:ln w="12700" cap="flat">
          <a:noFill/>
          <a:miter lim="400000"/>
        </a:ln>
        <a:effectLst/>
      </c:spPr>
      <c:txPr>
        <a:bodyPr rot="0"/>
        <a:lstStyle/>
        <a:p>
          <a:pPr>
            <a:defRPr sz="1800" b="0" i="0" u="none" strike="noStrike">
              <a:solidFill>
                <a:srgbClr val="324863"/>
              </a:solidFill>
              <a:latin typeface="Palatino"/>
            </a:defRPr>
          </a:pPr>
          <a:endParaRPr lang="it-IT"/>
        </a:p>
      </c:txPr>
    </c:legend>
    <c:plotVisOnly val="1"/>
    <c:dispBlanksAs val="gap"/>
    <c:showDLblsOverMax val="1"/>
  </c:chart>
  <c:spPr>
    <a:noFill/>
    <a:ln>
      <a:noFill/>
    </a:ln>
    <a:effectLst/>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2.2708699999999998E-2"/>
          <c:y val="0.21571299999999999"/>
          <c:w val="0.97022200000000003"/>
          <c:h val="0.653142"/>
        </c:manualLayout>
      </c:layout>
      <c:barChart>
        <c:barDir val="col"/>
        <c:grouping val="clustered"/>
        <c:varyColors val="0"/>
        <c:ser>
          <c:idx val="0"/>
          <c:order val="0"/>
          <c:tx>
            <c:strRef>
              <c:f>Sheet1!$A$2</c:f>
              <c:strCache>
                <c:ptCount val="1"/>
                <c:pt idx="0">
                  <c:v>a 6 mesi</c:v>
                </c:pt>
              </c:strCache>
            </c:strRef>
          </c:tx>
          <c:spPr>
            <a:blipFill rotWithShape="1">
              <a:blip xmlns:r="http://schemas.openxmlformats.org/officeDocument/2006/relationships" r:embed="rId1"/>
              <a:srcRect/>
              <a:tile tx="0" ty="0" sx="100000" sy="100000" flip="none" algn="tl"/>
            </a:blipFill>
            <a:ln w="12700" cap="flat">
              <a:noFill/>
              <a:miter lim="400000"/>
            </a:ln>
            <a:effectLst/>
          </c:spPr>
          <c:invertIfNegative val="0"/>
          <c:dLbls>
            <c:numFmt formatCode="#,##0" sourceLinked="0"/>
            <c:spPr>
              <a:noFill/>
              <a:ln>
                <a:noFill/>
              </a:ln>
              <a:effectLst/>
            </c:spPr>
            <c:txPr>
              <a:bodyPr/>
              <a:lstStyle/>
              <a:p>
                <a:pPr>
                  <a:defRPr sz="3000" b="0" i="0" u="none" strike="noStrike">
                    <a:solidFill>
                      <a:srgbClr val="FFFFFF"/>
                    </a:solidFill>
                    <a:latin typeface="Palatino"/>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Sheet1!$B$2:$B$2</c:f>
              <c:numCache>
                <c:formatCode>General</c:formatCode>
                <c:ptCount val="1"/>
                <c:pt idx="0">
                  <c:v>48</c:v>
                </c:pt>
              </c:numCache>
            </c:numRef>
          </c:val>
        </c:ser>
        <c:ser>
          <c:idx val="1"/>
          <c:order val="1"/>
          <c:tx>
            <c:strRef>
              <c:f>Sheet1!$A$3</c:f>
              <c:strCache>
                <c:ptCount val="1"/>
                <c:pt idx="0">
                  <c:v>2 ogni anno</c:v>
                </c:pt>
              </c:strCache>
            </c:strRef>
          </c:tx>
          <c:spPr>
            <a:solidFill>
              <a:schemeClr val="accent2"/>
            </a:solidFill>
            <a:ln w="9525" cap="flat">
              <a:solidFill>
                <a:srgbClr val="624B2F"/>
              </a:solidFill>
              <a:prstDash val="solid"/>
              <a:round/>
            </a:ln>
            <a:effectLst/>
          </c:spPr>
          <c:invertIfNegative val="0"/>
          <c:dLbls>
            <c:numFmt formatCode="#,##0" sourceLinked="0"/>
            <c:spPr>
              <a:noFill/>
              <a:ln>
                <a:noFill/>
              </a:ln>
              <a:effectLst/>
            </c:spPr>
            <c:txPr>
              <a:bodyPr/>
              <a:lstStyle/>
              <a:p>
                <a:pPr>
                  <a:defRPr sz="1800" b="0" i="0" u="none" strike="noStrike">
                    <a:solidFill>
                      <a:srgbClr val="324863"/>
                    </a:solidFill>
                    <a:latin typeface="Palatino"/>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Sheet1!$B$3:$B$3</c:f>
              <c:numCache>
                <c:formatCode>General</c:formatCode>
                <c:ptCount val="1"/>
                <c:pt idx="0">
                  <c:v>43</c:v>
                </c:pt>
              </c:numCache>
            </c:numRef>
          </c:val>
        </c:ser>
        <c:ser>
          <c:idx val="2"/>
          <c:order val="2"/>
          <c:tx>
            <c:strRef>
              <c:f>Sheet1!$A$4</c:f>
              <c:strCache>
                <c:ptCount val="1"/>
                <c:pt idx="0">
                  <c:v>3 ogni 2 anni</c:v>
                </c:pt>
              </c:strCache>
            </c:strRef>
          </c:tx>
          <c:spPr>
            <a:solidFill>
              <a:schemeClr val="accent3"/>
            </a:solidFill>
            <a:ln w="9525" cap="flat">
              <a:solidFill>
                <a:srgbClr val="624B2F"/>
              </a:solidFill>
              <a:prstDash val="solid"/>
              <a:round/>
            </a:ln>
            <a:effectLst/>
          </c:spPr>
          <c:invertIfNegative val="0"/>
          <c:dLbls>
            <c:numFmt formatCode="#,##0" sourceLinked="0"/>
            <c:spPr>
              <a:noFill/>
              <a:ln>
                <a:noFill/>
              </a:ln>
              <a:effectLst/>
            </c:spPr>
            <c:txPr>
              <a:bodyPr/>
              <a:lstStyle/>
              <a:p>
                <a:pPr>
                  <a:defRPr sz="1800" b="0" i="0" u="none" strike="noStrike">
                    <a:solidFill>
                      <a:srgbClr val="324863"/>
                    </a:solidFill>
                    <a:latin typeface="Palatino"/>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Sheet1!$B$4:$B$4</c:f>
              <c:numCache>
                <c:formatCode>General</c:formatCode>
                <c:ptCount val="1"/>
                <c:pt idx="0">
                  <c:v>13</c:v>
                </c:pt>
              </c:numCache>
            </c:numRef>
          </c:val>
        </c:ser>
        <c:ser>
          <c:idx val="3"/>
          <c:order val="3"/>
          <c:tx>
            <c:strRef>
              <c:f>Sheet1!$A$5</c:f>
              <c:strCache>
                <c:ptCount val="1"/>
                <c:pt idx="0">
                  <c:v>altro</c:v>
                </c:pt>
              </c:strCache>
            </c:strRef>
          </c:tx>
          <c:spPr>
            <a:solidFill>
              <a:schemeClr val="accent4"/>
            </a:solidFill>
            <a:ln w="9525" cap="flat">
              <a:solidFill>
                <a:srgbClr val="624B2F"/>
              </a:solidFill>
              <a:prstDash val="solid"/>
              <a:round/>
            </a:ln>
            <a:effectLst/>
          </c:spPr>
          <c:invertIfNegative val="0"/>
          <c:dLbls>
            <c:numFmt formatCode="#,##0" sourceLinked="0"/>
            <c:spPr>
              <a:noFill/>
              <a:ln>
                <a:noFill/>
              </a:ln>
              <a:effectLst/>
            </c:spPr>
            <c:txPr>
              <a:bodyPr/>
              <a:lstStyle/>
              <a:p>
                <a:pPr>
                  <a:defRPr sz="1800" b="0" i="0" u="none" strike="noStrike">
                    <a:solidFill>
                      <a:srgbClr val="324863"/>
                    </a:solidFill>
                    <a:latin typeface="Palatino"/>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strCache>
            </c:strRef>
          </c:cat>
          <c:val>
            <c:numRef>
              <c:f>Sheet1!$B$5:$B$5</c:f>
              <c:numCache>
                <c:formatCode>General</c:formatCode>
                <c:ptCount val="1"/>
                <c:pt idx="0">
                  <c:v>43</c:v>
                </c:pt>
              </c:numCache>
            </c:numRef>
          </c:val>
        </c:ser>
        <c:dLbls>
          <c:showLegendKey val="0"/>
          <c:showVal val="0"/>
          <c:showCatName val="0"/>
          <c:showSerName val="0"/>
          <c:showPercent val="0"/>
          <c:showBubbleSize val="0"/>
        </c:dLbls>
        <c:gapWidth val="40"/>
        <c:overlap val="-10"/>
        <c:axId val="324723360"/>
        <c:axId val="324720224"/>
      </c:barChart>
      <c:catAx>
        <c:axId val="324723360"/>
        <c:scaling>
          <c:orientation val="minMax"/>
        </c:scaling>
        <c:delete val="0"/>
        <c:axPos val="b"/>
        <c:numFmt formatCode="General" sourceLinked="0"/>
        <c:majorTickMark val="none"/>
        <c:minorTickMark val="none"/>
        <c:tickLblPos val="low"/>
        <c:spPr>
          <a:ln w="12700" cap="flat">
            <a:solidFill>
              <a:srgbClr val="A8A49D"/>
            </a:solidFill>
            <a:prstDash val="solid"/>
            <a:miter lim="400000"/>
          </a:ln>
        </c:spPr>
        <c:txPr>
          <a:bodyPr rot="0"/>
          <a:lstStyle/>
          <a:p>
            <a:pPr>
              <a:defRPr sz="2200" b="0" i="0" u="none" strike="noStrike">
                <a:solidFill>
                  <a:srgbClr val="314864"/>
                </a:solidFill>
                <a:latin typeface="Palatino"/>
              </a:defRPr>
            </a:pPr>
            <a:endParaRPr lang="it-IT"/>
          </a:p>
        </c:txPr>
        <c:crossAx val="324720224"/>
        <c:crosses val="autoZero"/>
        <c:auto val="1"/>
        <c:lblAlgn val="ctr"/>
        <c:lblOffset val="100"/>
        <c:noMultiLvlLbl val="1"/>
      </c:catAx>
      <c:valAx>
        <c:axId val="324720224"/>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one"/>
        <c:spPr>
          <a:ln w="12700" cap="flat">
            <a:noFill/>
            <a:prstDash val="solid"/>
            <a:miter lim="400000"/>
          </a:ln>
        </c:spPr>
        <c:txPr>
          <a:bodyPr rot="0"/>
          <a:lstStyle/>
          <a:p>
            <a:pPr>
              <a:defRPr sz="2200" b="0" i="0" u="none" strike="noStrike">
                <a:solidFill>
                  <a:srgbClr val="314864"/>
                </a:solidFill>
                <a:latin typeface="Palatino"/>
              </a:defRPr>
            </a:pPr>
            <a:endParaRPr lang="it-IT"/>
          </a:p>
        </c:txPr>
        <c:crossAx val="324723360"/>
        <c:crosses val="autoZero"/>
        <c:crossBetween val="between"/>
        <c:majorUnit val="12.5"/>
        <c:minorUnit val="6.25"/>
      </c:valAx>
      <c:spPr>
        <a:noFill/>
        <a:ln w="12700" cap="flat">
          <a:noFill/>
          <a:miter lim="400000"/>
        </a:ln>
        <a:effectLst/>
      </c:spPr>
    </c:plotArea>
    <c:legend>
      <c:legendPos val="t"/>
      <c:layout>
        <c:manualLayout>
          <c:xMode val="edge"/>
          <c:yMode val="edge"/>
          <c:x val="0"/>
          <c:y val="0"/>
          <c:w val="1"/>
          <c:h val="9.6904100000000007E-2"/>
        </c:manualLayout>
      </c:layout>
      <c:overlay val="1"/>
      <c:spPr>
        <a:noFill/>
        <a:ln w="12700" cap="flat">
          <a:noFill/>
          <a:miter lim="400000"/>
        </a:ln>
        <a:effectLst/>
      </c:spPr>
      <c:txPr>
        <a:bodyPr rot="0"/>
        <a:lstStyle/>
        <a:p>
          <a:pPr>
            <a:defRPr sz="1800" b="0" i="0" u="none" strike="noStrike">
              <a:solidFill>
                <a:srgbClr val="324863"/>
              </a:solidFill>
              <a:latin typeface="Palatino"/>
            </a:defRPr>
          </a:pPr>
          <a:endParaRPr lang="it-IT"/>
        </a:p>
      </c:txPr>
    </c:legend>
    <c:plotVisOnly val="1"/>
    <c:dispBlanksAs val="gap"/>
    <c:showDLblsOverMax val="1"/>
  </c:chart>
  <c:spPr>
    <a:noFill/>
    <a:ln>
      <a:noFill/>
    </a:ln>
    <a:effectLst/>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56740100000000004"/>
          <c:y val="4.6589899999999997E-2"/>
          <c:w val="0.42759900000000001"/>
          <c:h val="0.91517599999999999"/>
        </c:manualLayout>
      </c:layout>
      <c:barChart>
        <c:barDir val="col"/>
        <c:grouping val="clustered"/>
        <c:varyColors val="0"/>
        <c:ser>
          <c:idx val="0"/>
          <c:order val="0"/>
          <c:tx>
            <c:strRef>
              <c:f>Sheet1!$A$2</c:f>
              <c:strCache>
                <c:ptCount val="1"/>
                <c:pt idx="0">
                  <c:v>Direttori Socio Sanitari 87%</c:v>
                </c:pt>
              </c:strCache>
            </c:strRef>
          </c:tx>
          <c:spPr>
            <a:solidFill>
              <a:srgbClr val="005493"/>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Sheet1!$B$2:$B$2</c:f>
              <c:numCache>
                <c:formatCode>General</c:formatCode>
                <c:ptCount val="1"/>
                <c:pt idx="0">
                  <c:v>0.87</c:v>
                </c:pt>
              </c:numCache>
            </c:numRef>
          </c:val>
        </c:ser>
        <c:ser>
          <c:idx val="1"/>
          <c:order val="1"/>
          <c:tx>
            <c:strRef>
              <c:f>Sheet1!$A$3</c:f>
              <c:strCache>
                <c:ptCount val="1"/>
                <c:pt idx="0">
                  <c:v>Medici di Base 83%</c:v>
                </c:pt>
              </c:strCache>
            </c:strRef>
          </c:tx>
          <c:spPr>
            <a:solidFill>
              <a:srgbClr val="D44906">
                <a:alpha val="8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Sheet1!$B$3:$B$3</c:f>
              <c:numCache>
                <c:formatCode>General</c:formatCode>
                <c:ptCount val="1"/>
                <c:pt idx="0">
                  <c:v>0.83</c:v>
                </c:pt>
              </c:numCache>
            </c:numRef>
          </c:val>
        </c:ser>
        <c:ser>
          <c:idx val="2"/>
          <c:order val="2"/>
          <c:tx>
            <c:strRef>
              <c:f>Sheet1!$A$4</c:f>
              <c:strCache>
                <c:ptCount val="1"/>
                <c:pt idx="0">
                  <c:v>Centri per l'impiego 26%</c:v>
                </c:pt>
              </c:strCache>
            </c:strRef>
          </c:tx>
          <c:spPr>
            <a:solidFill>
              <a:srgbClr val="5FA804">
                <a:alpha val="9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Sheet1!$B$4:$B$4</c:f>
              <c:numCache>
                <c:formatCode>General</c:formatCode>
                <c:ptCount val="1"/>
                <c:pt idx="0">
                  <c:v>0.26</c:v>
                </c:pt>
              </c:numCache>
            </c:numRef>
          </c:val>
        </c:ser>
        <c:ser>
          <c:idx val="3"/>
          <c:order val="3"/>
          <c:tx>
            <c:strRef>
              <c:f>Sheet1!$A$5</c:f>
              <c:strCache>
                <c:ptCount val="1"/>
                <c:pt idx="0">
                  <c:v>Centri Salute 17%</c:v>
                </c:pt>
              </c:strCache>
            </c:strRef>
          </c:tx>
          <c:spPr>
            <a:solidFill>
              <a:srgbClr val="3995D6">
                <a:alpha val="7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Sheet1!$B$5:$B$5</c:f>
              <c:numCache>
                <c:formatCode>General</c:formatCode>
                <c:ptCount val="1"/>
                <c:pt idx="0">
                  <c:v>0.17</c:v>
                </c:pt>
              </c:numCache>
            </c:numRef>
          </c:val>
        </c:ser>
        <c:ser>
          <c:idx val="4"/>
          <c:order val="4"/>
          <c:tx>
            <c:strRef>
              <c:f>Sheet1!$A$6</c:f>
              <c:strCache>
                <c:ptCount val="1"/>
                <c:pt idx="0">
                  <c:v>Servizi Comunali 48%</c:v>
                </c:pt>
              </c:strCache>
            </c:strRef>
          </c:tx>
          <c:spPr>
            <a:solidFill>
              <a:srgbClr val="868904">
                <a:alpha val="7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Sheet1!$B$6:$B$6</c:f>
              <c:numCache>
                <c:formatCode>General</c:formatCode>
                <c:ptCount val="1"/>
                <c:pt idx="0">
                  <c:v>0.48</c:v>
                </c:pt>
              </c:numCache>
            </c:numRef>
          </c:val>
        </c:ser>
        <c:ser>
          <c:idx val="5"/>
          <c:order val="5"/>
          <c:tx>
            <c:strRef>
              <c:f>Sheet1!$A$7</c:f>
              <c:strCache>
                <c:ptCount val="1"/>
                <c:pt idx="0">
                  <c:v>Agenzie per la vita indipendente 26%</c:v>
                </c:pt>
              </c:strCache>
            </c:strRef>
          </c:tx>
          <c:spPr>
            <a:solidFill>
              <a:srgbClr val="110D03">
                <a:alpha val="7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Sheet1!$B$7:$B$7</c:f>
              <c:numCache>
                <c:formatCode>General</c:formatCode>
                <c:ptCount val="1"/>
                <c:pt idx="0">
                  <c:v>0.26</c:v>
                </c:pt>
              </c:numCache>
            </c:numRef>
          </c:val>
        </c:ser>
        <c:ser>
          <c:idx val="6"/>
          <c:order val="6"/>
          <c:tx>
            <c:strRef>
              <c:f>Sheet1!$A$8</c:f>
              <c:strCache>
                <c:ptCount val="1"/>
                <c:pt idx="0">
                  <c:v>Centri di riabilitazione ex art 26 37%</c:v>
                </c:pt>
              </c:strCache>
            </c:strRef>
          </c:tx>
          <c:spPr>
            <a:solidFill>
              <a:srgbClr val="D99A23">
                <a:alpha val="8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Sheet1!$B$8:$B$8</c:f>
              <c:numCache>
                <c:formatCode>General</c:formatCode>
                <c:ptCount val="1"/>
                <c:pt idx="0">
                  <c:v>0.37</c:v>
                </c:pt>
              </c:numCache>
            </c:numRef>
          </c:val>
        </c:ser>
        <c:ser>
          <c:idx val="7"/>
          <c:order val="7"/>
          <c:tx>
            <c:strRef>
              <c:f>Sheet1!$A$9</c:f>
              <c:strCache>
                <c:ptCount val="1"/>
                <c:pt idx="0">
                  <c:v>Centri per l'autonomia 21%</c:v>
                </c:pt>
              </c:strCache>
            </c:strRef>
          </c:tx>
          <c:spPr>
            <a:solidFill>
              <a:srgbClr val="DA5E22">
                <a:alpha val="8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Sheet1!$B$9:$B$9</c:f>
              <c:numCache>
                <c:formatCode>General</c:formatCode>
                <c:ptCount val="1"/>
                <c:pt idx="0">
                  <c:v>0.21</c:v>
                </c:pt>
              </c:numCache>
            </c:numRef>
          </c:val>
        </c:ser>
        <c:ser>
          <c:idx val="8"/>
          <c:order val="8"/>
          <c:tx>
            <c:strRef>
              <c:f>Sheet1!$A$10</c:f>
              <c:strCache>
                <c:ptCount val="1"/>
                <c:pt idx="0">
                  <c:v>Servi legali antidiscriminatori 0%</c:v>
                </c:pt>
              </c:strCache>
            </c:strRef>
          </c:tx>
          <c:spPr>
            <a:solidFill>
              <a:srgbClr val="6B5D4C">
                <a:alpha val="62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Sheet1!$B$10:$B$10</c:f>
              <c:numCache>
                <c:formatCode>General</c:formatCode>
                <c:ptCount val="1"/>
                <c:pt idx="0">
                  <c:v>0</c:v>
                </c:pt>
              </c:numCache>
            </c:numRef>
          </c:val>
        </c:ser>
        <c:ser>
          <c:idx val="9"/>
          <c:order val="9"/>
          <c:tx>
            <c:strRef>
              <c:f>Sheet1!$A$11</c:f>
              <c:strCache>
                <c:ptCount val="1"/>
                <c:pt idx="0">
                  <c:v>Centri di info e documentazione ausili 29%</c:v>
                </c:pt>
              </c:strCache>
            </c:strRef>
          </c:tx>
          <c:spPr>
            <a:solidFill>
              <a:srgbClr val="50A2DB">
                <a:alpha val="7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Sheet1!$B$11:$B$11</c:f>
              <c:numCache>
                <c:formatCode>General</c:formatCode>
                <c:ptCount val="1"/>
                <c:pt idx="0">
                  <c:v>0.28999999999999998</c:v>
                </c:pt>
              </c:numCache>
            </c:numRef>
          </c:val>
        </c:ser>
        <c:ser>
          <c:idx val="10"/>
          <c:order val="10"/>
          <c:tx>
            <c:strRef>
              <c:f>Sheet1!$A$12</c:f>
              <c:strCache>
                <c:ptCount val="1"/>
                <c:pt idx="0">
                  <c:v>Aziende Usl 61%</c:v>
                </c:pt>
              </c:strCache>
            </c:strRef>
          </c:tx>
          <c:spPr>
            <a:solidFill>
              <a:srgbClr val="969818">
                <a:alpha val="70000"/>
              </a:srgbClr>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324863"/>
                    </a:solidFill>
                    <a:latin typeface="Lucida Grande"/>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Direttori Socio Sanitari</c:v>
                </c:pt>
              </c:strCache>
            </c:strRef>
          </c:cat>
          <c:val>
            <c:numRef>
              <c:f>Sheet1!$B$12:$B$12</c:f>
              <c:numCache>
                <c:formatCode>General</c:formatCode>
                <c:ptCount val="1"/>
                <c:pt idx="0">
                  <c:v>0.61</c:v>
                </c:pt>
              </c:numCache>
            </c:numRef>
          </c:val>
        </c:ser>
        <c:dLbls>
          <c:showLegendKey val="0"/>
          <c:showVal val="0"/>
          <c:showCatName val="0"/>
          <c:showSerName val="0"/>
          <c:showPercent val="0"/>
          <c:showBubbleSize val="0"/>
        </c:dLbls>
        <c:gapWidth val="150"/>
        <c:axId val="324720616"/>
        <c:axId val="324718656"/>
      </c:barChart>
      <c:catAx>
        <c:axId val="324720616"/>
        <c:scaling>
          <c:orientation val="minMax"/>
        </c:scaling>
        <c:delete val="0"/>
        <c:axPos val="b"/>
        <c:numFmt formatCode="General" sourceLinked="0"/>
        <c:majorTickMark val="out"/>
        <c:minorTickMark val="none"/>
        <c:tickLblPos val="none"/>
        <c:spPr>
          <a:ln w="12700" cap="flat">
            <a:solidFill>
              <a:srgbClr val="8D939D"/>
            </a:solidFill>
            <a:prstDash val="solid"/>
            <a:round/>
          </a:ln>
        </c:spPr>
        <c:txPr>
          <a:bodyPr rot="0"/>
          <a:lstStyle/>
          <a:p>
            <a:pPr>
              <a:defRPr sz="1800" b="0" i="0" u="none" strike="noStrike">
                <a:solidFill>
                  <a:srgbClr val="324863"/>
                </a:solidFill>
                <a:latin typeface="Lucida Grande"/>
              </a:defRPr>
            </a:pPr>
            <a:endParaRPr lang="it-IT"/>
          </a:p>
        </c:txPr>
        <c:crossAx val="324718656"/>
        <c:crosses val="autoZero"/>
        <c:auto val="1"/>
        <c:lblAlgn val="ctr"/>
        <c:lblOffset val="100"/>
        <c:noMultiLvlLbl val="1"/>
      </c:catAx>
      <c:valAx>
        <c:axId val="324718656"/>
        <c:scaling>
          <c:orientation val="minMax"/>
        </c:scaling>
        <c:delete val="0"/>
        <c:axPos val="l"/>
        <c:majorGridlines>
          <c:spPr>
            <a:ln w="12700" cap="flat">
              <a:solidFill>
                <a:srgbClr val="8D939D"/>
              </a:solidFill>
              <a:prstDash val="solid"/>
              <a:round/>
            </a:ln>
          </c:spPr>
        </c:majorGridlines>
        <c:numFmt formatCode="0.##" sourceLinked="0"/>
        <c:majorTickMark val="out"/>
        <c:minorTickMark val="none"/>
        <c:tickLblPos val="none"/>
        <c:spPr>
          <a:ln w="12700" cap="flat">
            <a:solidFill>
              <a:srgbClr val="8D939D"/>
            </a:solidFill>
            <a:prstDash val="solid"/>
            <a:round/>
          </a:ln>
        </c:spPr>
        <c:txPr>
          <a:bodyPr rot="0"/>
          <a:lstStyle/>
          <a:p>
            <a:pPr>
              <a:defRPr sz="1800" b="0" i="0" u="none" strike="noStrike">
                <a:solidFill>
                  <a:srgbClr val="324863"/>
                </a:solidFill>
                <a:latin typeface="Lucida Grande"/>
              </a:defRPr>
            </a:pPr>
            <a:endParaRPr lang="it-IT"/>
          </a:p>
        </c:txPr>
        <c:crossAx val="324720616"/>
        <c:crosses val="autoZero"/>
        <c:crossBetween val="between"/>
        <c:majorUnit val="0.22500000000000001"/>
        <c:minorUnit val="0.1125"/>
      </c:valAx>
      <c:spPr>
        <a:noFill/>
        <a:ln w="12700" cap="flat">
          <a:noFill/>
          <a:miter lim="400000"/>
        </a:ln>
        <a:effectLst/>
      </c:spPr>
    </c:plotArea>
    <c:legend>
      <c:legendPos val="r"/>
      <c:layout>
        <c:manualLayout>
          <c:xMode val="edge"/>
          <c:yMode val="edge"/>
          <c:x val="0"/>
          <c:y val="0.103281"/>
          <c:w val="0.82801800000000003"/>
          <c:h val="0.80593599999999999"/>
        </c:manualLayout>
      </c:layout>
      <c:overlay val="1"/>
      <c:spPr>
        <a:noFill/>
        <a:ln w="12700" cap="flat">
          <a:noFill/>
          <a:miter lim="400000"/>
        </a:ln>
        <a:effectLst/>
      </c:spPr>
      <c:txPr>
        <a:bodyPr rot="0"/>
        <a:lstStyle/>
        <a:p>
          <a:pPr>
            <a:defRPr sz="2400" b="0" i="0" u="none" strike="noStrike">
              <a:solidFill>
                <a:srgbClr val="0433FF"/>
              </a:solidFill>
              <a:latin typeface="Palatino"/>
            </a:defRPr>
          </a:pPr>
          <a:endParaRPr lang="it-IT"/>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1143000" y="685800"/>
            <a:ext cx="4572000" cy="3429000"/>
          </a:xfrm>
          <a:prstGeom prst="rect">
            <a:avLst/>
          </a:prstGeom>
        </p:spPr>
        <p:txBody>
          <a:bodyPr/>
          <a:lstStyle/>
          <a:p>
            <a:endParaRPr/>
          </a:p>
        </p:txBody>
      </p:sp>
      <p:sp>
        <p:nvSpPr>
          <p:cNvPr id="155" name="Shape 15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37925455"/>
      </p:ext>
    </p:extLst>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olo e sottotitolo">
    <p:spTree>
      <p:nvGrpSpPr>
        <p:cNvPr id="1" name=""/>
        <p:cNvGrpSpPr/>
        <p:nvPr/>
      </p:nvGrpSpPr>
      <p:grpSpPr>
        <a:xfrm>
          <a:off x="0" y="0"/>
          <a:ext cx="0" cy="0"/>
          <a:chOff x="0" y="0"/>
          <a:chExt cx="0" cy="0"/>
        </a:xfrm>
      </p:grpSpPr>
      <p:grpSp>
        <p:nvGrpSpPr>
          <p:cNvPr id="16" name="Group 16"/>
          <p:cNvGrpSpPr/>
          <p:nvPr/>
        </p:nvGrpSpPr>
        <p:grpSpPr>
          <a:xfrm>
            <a:off x="406392" y="8623291"/>
            <a:ext cx="12192015" cy="50945"/>
            <a:chOff x="0" y="0"/>
            <a:chExt cx="12192013" cy="50943"/>
          </a:xfrm>
        </p:grpSpPr>
        <p:sp>
          <p:nvSpPr>
            <p:cNvPr id="14" name="Shape 14"/>
            <p:cNvSpPr/>
            <p:nvPr/>
          </p:nvSpPr>
          <p:spPr>
            <a:xfrm>
              <a:off x="-1" y="-1"/>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sp>
          <p:nvSpPr>
            <p:cNvPr id="15" name="Shape 15"/>
            <p:cNvSpPr/>
            <p:nvPr/>
          </p:nvSpPr>
          <p:spPr>
            <a:xfrm>
              <a:off x="-1" y="50807"/>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grpSp>
      <p:sp>
        <p:nvSpPr>
          <p:cNvPr id="17" name="Shape 17"/>
          <p:cNvSpPr>
            <a:spLocks noGrp="1"/>
          </p:cNvSpPr>
          <p:nvPr>
            <p:ph type="body" sz="quarter" idx="1"/>
          </p:nvPr>
        </p:nvSpPr>
        <p:spPr>
          <a:xfrm>
            <a:off x="369422" y="8807450"/>
            <a:ext cx="12255501" cy="406400"/>
          </a:xfrm>
          <a:prstGeom prst="rect">
            <a:avLst/>
          </a:prstGeom>
        </p:spPr>
        <p:txBody>
          <a:bodyPr/>
          <a:lstStyle>
            <a:lvl1pPr marL="0" indent="0" defTabSz="457200">
              <a:lnSpc>
                <a:spcPct val="100000"/>
              </a:lnSpc>
              <a:spcBef>
                <a:spcPts val="1100"/>
              </a:spcBef>
              <a:buClrTx/>
              <a:buSzTx/>
              <a:buFontTx/>
              <a:buNone/>
              <a:defRPr sz="1800" i="1">
                <a:solidFill>
                  <a:srgbClr val="5C86B9"/>
                </a:solidFill>
              </a:defRPr>
            </a:lvl1pPr>
            <a:lvl2pPr marL="665480" indent="-220980" defTabSz="457200">
              <a:lnSpc>
                <a:spcPct val="100000"/>
              </a:lnSpc>
              <a:spcBef>
                <a:spcPts val="1100"/>
              </a:spcBef>
              <a:buClrTx/>
              <a:buFontTx/>
              <a:defRPr sz="1800" i="1">
                <a:solidFill>
                  <a:srgbClr val="5C86B9"/>
                </a:solidFill>
              </a:defRPr>
            </a:lvl2pPr>
            <a:lvl3pPr marL="1109980" indent="-220980" defTabSz="457200">
              <a:lnSpc>
                <a:spcPct val="100000"/>
              </a:lnSpc>
              <a:spcBef>
                <a:spcPts val="1100"/>
              </a:spcBef>
              <a:buClrTx/>
              <a:buFontTx/>
              <a:defRPr sz="1800" i="1">
                <a:solidFill>
                  <a:srgbClr val="5C86B9"/>
                </a:solidFill>
              </a:defRPr>
            </a:lvl3pPr>
            <a:lvl4pPr marL="1554480" indent="-220980" defTabSz="457200">
              <a:lnSpc>
                <a:spcPct val="100000"/>
              </a:lnSpc>
              <a:spcBef>
                <a:spcPts val="1100"/>
              </a:spcBef>
              <a:buClrTx/>
              <a:buFontTx/>
              <a:defRPr sz="1800" i="1">
                <a:solidFill>
                  <a:srgbClr val="5C86B9"/>
                </a:solidFill>
              </a:defRPr>
            </a:lvl4pPr>
            <a:lvl5pPr marL="1998977" indent="-220977" defTabSz="457200">
              <a:lnSpc>
                <a:spcPct val="100000"/>
              </a:lnSpc>
              <a:spcBef>
                <a:spcPts val="1100"/>
              </a:spcBef>
              <a:buClrTx/>
              <a:buFontTx/>
              <a:defRPr sz="1800" i="1">
                <a:solidFill>
                  <a:srgbClr val="5C86B9"/>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8" name="Shape 18"/>
          <p:cNvSpPr>
            <a:spLocks noGrp="1"/>
          </p:cNvSpPr>
          <p:nvPr>
            <p:ph type="title"/>
          </p:nvPr>
        </p:nvSpPr>
        <p:spPr>
          <a:xfrm>
            <a:off x="355600" y="5905500"/>
            <a:ext cx="12293600" cy="2108200"/>
          </a:xfrm>
          <a:prstGeom prst="rect">
            <a:avLst/>
          </a:prstGeom>
        </p:spPr>
        <p:txBody>
          <a:bodyPr anchor="b"/>
          <a:lstStyle>
            <a:lvl1pPr>
              <a:lnSpc>
                <a:spcPct val="100000"/>
              </a:lnSpc>
            </a:lvl1pPr>
          </a:lstStyle>
          <a:p>
            <a:r>
              <a:t>Titolo Testo</a:t>
            </a:r>
          </a:p>
        </p:txBody>
      </p:sp>
      <p:sp>
        <p:nvSpPr>
          <p:cNvPr id="19" name="Shape 19"/>
          <p:cNvSpPr>
            <a:spLocks noGrp="1"/>
          </p:cNvSpPr>
          <p:nvPr>
            <p:ph type="body" sz="quarter" idx="13"/>
          </p:nvPr>
        </p:nvSpPr>
        <p:spPr>
          <a:xfrm>
            <a:off x="355600" y="8001000"/>
            <a:ext cx="12293600" cy="508000"/>
          </a:xfrm>
          <a:prstGeom prst="rect">
            <a:avLst/>
          </a:prstGeom>
        </p:spPr>
        <p:txBody>
          <a:bodyPr anchor="t"/>
          <a:lstStyle/>
          <a:p>
            <a:pPr marL="305688" indent="-305688" defTabSz="484886">
              <a:spcBef>
                <a:spcPts val="3100"/>
              </a:spcBef>
              <a:defRPr sz="2490"/>
            </a:pPr>
            <a:endParaRPr/>
          </a:p>
        </p:txBody>
      </p:sp>
      <p:sp>
        <p:nvSpPr>
          <p:cNvPr id="20" name="Shape 2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Foto - Verticale">
    <p:spTree>
      <p:nvGrpSpPr>
        <p:cNvPr id="1" name=""/>
        <p:cNvGrpSpPr/>
        <p:nvPr/>
      </p:nvGrpSpPr>
      <p:grpSpPr>
        <a:xfrm>
          <a:off x="0" y="0"/>
          <a:ext cx="0" cy="0"/>
          <a:chOff x="0" y="0"/>
          <a:chExt cx="0" cy="0"/>
        </a:xfrm>
      </p:grpSpPr>
      <p:grpSp>
        <p:nvGrpSpPr>
          <p:cNvPr id="104" name="Group 104"/>
          <p:cNvGrpSpPr/>
          <p:nvPr/>
        </p:nvGrpSpPr>
        <p:grpSpPr>
          <a:xfrm>
            <a:off x="406394" y="5270490"/>
            <a:ext cx="5689611" cy="50943"/>
            <a:chOff x="0" y="0"/>
            <a:chExt cx="5689610" cy="50941"/>
          </a:xfrm>
        </p:grpSpPr>
        <p:sp>
          <p:nvSpPr>
            <p:cNvPr id="102" name="Shape 102"/>
            <p:cNvSpPr/>
            <p:nvPr/>
          </p:nvSpPr>
          <p:spPr>
            <a:xfrm>
              <a:off x="-1" y="-1"/>
              <a:ext cx="5689611" cy="134"/>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sp>
          <p:nvSpPr>
            <p:cNvPr id="103" name="Shape 103"/>
            <p:cNvSpPr/>
            <p:nvPr/>
          </p:nvSpPr>
          <p:spPr>
            <a:xfrm>
              <a:off x="-1" y="50807"/>
              <a:ext cx="5689611" cy="134"/>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grpSp>
      <p:sp>
        <p:nvSpPr>
          <p:cNvPr id="105" name="Shape 105"/>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106" name="Shape 106"/>
          <p:cNvSpPr>
            <a:spLocks noGrp="1"/>
          </p:cNvSpPr>
          <p:nvPr>
            <p:ph type="title"/>
          </p:nvPr>
        </p:nvSpPr>
        <p:spPr>
          <a:xfrm>
            <a:off x="355600" y="1930400"/>
            <a:ext cx="5816600" cy="3238500"/>
          </a:xfrm>
          <a:prstGeom prst="rect">
            <a:avLst/>
          </a:prstGeom>
        </p:spPr>
        <p:txBody>
          <a:bodyPr anchor="b"/>
          <a:lstStyle>
            <a:lvl1pPr>
              <a:lnSpc>
                <a:spcPct val="100000"/>
              </a:lnSpc>
            </a:lvl1pPr>
          </a:lstStyle>
          <a:p>
            <a:r>
              <a:t>Titolo Testo</a:t>
            </a:r>
          </a:p>
        </p:txBody>
      </p:sp>
      <p:sp>
        <p:nvSpPr>
          <p:cNvPr id="107" name="Shape 107"/>
          <p:cNvSpPr>
            <a:spLocks noGrp="1"/>
          </p:cNvSpPr>
          <p:nvPr>
            <p:ph type="body" sz="quarter" idx="1"/>
          </p:nvPr>
        </p:nvSpPr>
        <p:spPr>
          <a:xfrm>
            <a:off x="355600" y="5410200"/>
            <a:ext cx="5816600" cy="1663700"/>
          </a:xfrm>
          <a:prstGeom prst="rect">
            <a:avLst/>
          </a:prstGeom>
        </p:spPr>
        <p:txBody>
          <a:bodyPr anchor="t"/>
          <a:lstStyle>
            <a:lvl1pPr marL="0" indent="0">
              <a:lnSpc>
                <a:spcPct val="100000"/>
              </a:lnSpc>
              <a:spcBef>
                <a:spcPts val="1000"/>
              </a:spcBef>
              <a:buClrTx/>
              <a:buSzTx/>
              <a:buFontTx/>
              <a:buNone/>
              <a:defRPr sz="2400">
                <a:solidFill>
                  <a:srgbClr val="5C86B9"/>
                </a:solidFill>
              </a:defRPr>
            </a:lvl1pPr>
            <a:lvl2pPr marL="0" indent="0">
              <a:lnSpc>
                <a:spcPct val="100000"/>
              </a:lnSpc>
              <a:spcBef>
                <a:spcPts val="1000"/>
              </a:spcBef>
              <a:buClrTx/>
              <a:buSzTx/>
              <a:buFontTx/>
              <a:buNone/>
              <a:defRPr sz="2400">
                <a:solidFill>
                  <a:srgbClr val="5C86B9"/>
                </a:solidFill>
              </a:defRPr>
            </a:lvl2pPr>
            <a:lvl3pPr marL="0" indent="0">
              <a:lnSpc>
                <a:spcPct val="100000"/>
              </a:lnSpc>
              <a:spcBef>
                <a:spcPts val="1000"/>
              </a:spcBef>
              <a:buClrTx/>
              <a:buSzTx/>
              <a:buFontTx/>
              <a:buNone/>
              <a:defRPr sz="2400">
                <a:solidFill>
                  <a:srgbClr val="5C86B9"/>
                </a:solidFill>
              </a:defRPr>
            </a:lvl3pPr>
            <a:lvl4pPr marL="0" indent="0">
              <a:lnSpc>
                <a:spcPct val="100000"/>
              </a:lnSpc>
              <a:spcBef>
                <a:spcPts val="1000"/>
              </a:spcBef>
              <a:buClrTx/>
              <a:buSzTx/>
              <a:buFontTx/>
              <a:buNone/>
              <a:defRPr sz="2400">
                <a:solidFill>
                  <a:srgbClr val="5C86B9"/>
                </a:solidFill>
              </a:defRPr>
            </a:lvl4pPr>
            <a:lvl5pPr marL="0" indent="0">
              <a:lnSpc>
                <a:spcPct val="100000"/>
              </a:lnSpc>
              <a:spcBef>
                <a:spcPts val="1000"/>
              </a:spcBef>
              <a:buClrTx/>
              <a:buSzTx/>
              <a:buFontTx/>
              <a:buNone/>
              <a:defRPr sz="2400">
                <a:solidFill>
                  <a:srgbClr val="5C86B9"/>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08" name="Shape 108"/>
          <p:cNvSpPr>
            <a:spLocks noGrp="1"/>
          </p:cNvSpPr>
          <p:nvPr>
            <p:ph type="sldNum" sz="quarter" idx="2"/>
          </p:nvPr>
        </p:nvSpPr>
        <p:spPr>
          <a:prstGeom prst="rect">
            <a:avLst/>
          </a:prstGeom>
          <a:effectLst>
            <a:outerShdw blurRad="38100" dist="12700" dir="5400000" rotWithShape="0">
              <a:srgbClr val="000000"/>
            </a:outerShdw>
          </a:effectLst>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olo, punti elenco e foto">
    <p:spTree>
      <p:nvGrpSpPr>
        <p:cNvPr id="1" name=""/>
        <p:cNvGrpSpPr/>
        <p:nvPr/>
      </p:nvGrpSpPr>
      <p:grpSpPr>
        <a:xfrm>
          <a:off x="0" y="0"/>
          <a:ext cx="0" cy="0"/>
          <a:chOff x="0" y="0"/>
          <a:chExt cx="0" cy="0"/>
        </a:xfrm>
      </p:grpSpPr>
      <p:grpSp>
        <p:nvGrpSpPr>
          <p:cNvPr id="117" name="Group 117"/>
          <p:cNvGrpSpPr/>
          <p:nvPr/>
        </p:nvGrpSpPr>
        <p:grpSpPr>
          <a:xfrm>
            <a:off x="406394" y="2565392"/>
            <a:ext cx="5689611" cy="50943"/>
            <a:chOff x="0" y="0"/>
            <a:chExt cx="5689610" cy="50941"/>
          </a:xfrm>
        </p:grpSpPr>
        <p:sp>
          <p:nvSpPr>
            <p:cNvPr id="115" name="Shape 115"/>
            <p:cNvSpPr/>
            <p:nvPr/>
          </p:nvSpPr>
          <p:spPr>
            <a:xfrm>
              <a:off x="-1" y="-1"/>
              <a:ext cx="5689611" cy="134"/>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sp>
          <p:nvSpPr>
            <p:cNvPr id="116" name="Shape 116"/>
            <p:cNvSpPr/>
            <p:nvPr/>
          </p:nvSpPr>
          <p:spPr>
            <a:xfrm>
              <a:off x="-1" y="50807"/>
              <a:ext cx="5689611" cy="134"/>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grpSp>
      <p:sp>
        <p:nvSpPr>
          <p:cNvPr id="118" name="Shape 118"/>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119" name="Shape 119"/>
          <p:cNvSpPr>
            <a:spLocks noGrp="1"/>
          </p:cNvSpPr>
          <p:nvPr>
            <p:ph type="title"/>
          </p:nvPr>
        </p:nvSpPr>
        <p:spPr>
          <a:xfrm>
            <a:off x="355600" y="444500"/>
            <a:ext cx="5816600" cy="2044700"/>
          </a:xfrm>
          <a:prstGeom prst="rect">
            <a:avLst/>
          </a:prstGeom>
        </p:spPr>
        <p:txBody>
          <a:bodyPr/>
          <a:lstStyle/>
          <a:p>
            <a:r>
              <a:t>Titolo Testo</a:t>
            </a:r>
          </a:p>
        </p:txBody>
      </p:sp>
      <p:sp>
        <p:nvSpPr>
          <p:cNvPr id="120" name="Shape 120"/>
          <p:cNvSpPr>
            <a:spLocks noGrp="1"/>
          </p:cNvSpPr>
          <p:nvPr>
            <p:ph type="body" sz="half" idx="1"/>
          </p:nvPr>
        </p:nvSpPr>
        <p:spPr>
          <a:xfrm>
            <a:off x="355600" y="2984500"/>
            <a:ext cx="5816600" cy="6324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21" name="Shape 121"/>
          <p:cNvSpPr>
            <a:spLocks noGrp="1"/>
          </p:cNvSpPr>
          <p:nvPr>
            <p:ph type="sldNum" sz="quarter" idx="2"/>
          </p:nvPr>
        </p:nvSpPr>
        <p:spPr>
          <a:prstGeom prst="rect">
            <a:avLst/>
          </a:prstGeom>
          <a:effectLst>
            <a:outerShdw blurRad="38100" dist="12700" dir="5400000" rotWithShape="0">
              <a:srgbClr val="000000"/>
            </a:outerShdw>
          </a:effectLst>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t>Titolo Testo</a:t>
            </a:r>
          </a:p>
        </p:txBody>
      </p:sp>
      <p:sp>
        <p:nvSpPr>
          <p:cNvPr id="129" name="Shape 129"/>
          <p:cNvSpPr>
            <a:spLocks noGrp="1"/>
          </p:cNvSpPr>
          <p:nvPr>
            <p:ph type="body" sz="half" idx="1"/>
          </p:nvPr>
        </p:nvSpPr>
        <p:spPr>
          <a:xfrm>
            <a:off x="355600" y="2984500"/>
            <a:ext cx="5892800" cy="6324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30" name="Shape 13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t>Titolo Testo</a:t>
            </a:r>
          </a:p>
        </p:txBody>
      </p:sp>
      <p:sp>
        <p:nvSpPr>
          <p:cNvPr id="138" name="Shape 138"/>
          <p:cNvSpPr>
            <a:spLocks noGrp="1"/>
          </p:cNvSpPr>
          <p:nvPr>
            <p:ph type="body" sz="half" idx="1"/>
          </p:nvPr>
        </p:nvSpPr>
        <p:spPr>
          <a:xfrm>
            <a:off x="6756400" y="2984500"/>
            <a:ext cx="5892800" cy="6324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39" name="Shape 1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t>Titolo Testo</a:t>
            </a:r>
          </a:p>
        </p:txBody>
      </p:sp>
      <p:sp>
        <p:nvSpPr>
          <p:cNvPr id="147" name="Shape 147"/>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48" name="Shape 148"/>
          <p:cNvSpPr>
            <a:spLocks noGrp="1"/>
          </p:cNvSpPr>
          <p:nvPr>
            <p:ph type="sldNum" sz="quarter" idx="2"/>
          </p:nvPr>
        </p:nvSpPr>
        <p:spPr>
          <a:xfrm>
            <a:off x="9002608" y="9040141"/>
            <a:ext cx="317501" cy="3556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Titolo Testo</a:t>
            </a:r>
          </a:p>
        </p:txBody>
      </p:sp>
      <p:sp>
        <p:nvSpPr>
          <p:cNvPr id="28" name="Shape 28"/>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9" name="Shape 2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r>
              <a:t>Titolo Testo</a:t>
            </a:r>
          </a:p>
        </p:txBody>
      </p:sp>
      <p:sp>
        <p:nvSpPr>
          <p:cNvPr id="37" name="Shape 37"/>
          <p:cNvSpPr>
            <a:spLocks noGrp="1"/>
          </p:cNvSpPr>
          <p:nvPr>
            <p:ph type="body" idx="1"/>
          </p:nvPr>
        </p:nvSpPr>
        <p:spPr>
          <a:prstGeom prst="rect">
            <a:avLst/>
          </a:prstGeom>
        </p:spPr>
        <p:txBody>
          <a:bodyPr numCol="2" spcCol="614680" anchor="t"/>
          <a:lstStyle/>
          <a:p>
            <a:r>
              <a:t>Corpo livello uno</a:t>
            </a:r>
          </a:p>
          <a:p>
            <a:pPr lvl="1"/>
            <a:r>
              <a:t>Corpo livello due</a:t>
            </a:r>
          </a:p>
          <a:p>
            <a:pPr lvl="2"/>
            <a:r>
              <a:t>Corpo livello tre</a:t>
            </a:r>
          </a:p>
          <a:p>
            <a:pPr lvl="3"/>
            <a:r>
              <a:t>Corpo livello quattro</a:t>
            </a:r>
          </a:p>
          <a:p>
            <a:pPr lvl="4"/>
            <a:r>
              <a:t>Corpo livello cinque</a:t>
            </a:r>
          </a:p>
        </p:txBody>
      </p:sp>
      <p:sp>
        <p:nvSpPr>
          <p:cNvPr id="38" name="Shape 3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unti elenco">
    <p:spTree>
      <p:nvGrpSpPr>
        <p:cNvPr id="1" name=""/>
        <p:cNvGrpSpPr/>
        <p:nvPr/>
      </p:nvGrpSpPr>
      <p:grpSpPr>
        <a:xfrm>
          <a:off x="0" y="0"/>
          <a:ext cx="0" cy="0"/>
          <a:chOff x="0" y="0"/>
          <a:chExt cx="0" cy="0"/>
        </a:xfrm>
      </p:grpSpPr>
      <p:sp>
        <p:nvSpPr>
          <p:cNvPr id="45" name="Shape 45"/>
          <p:cNvSpPr>
            <a:spLocks noGrp="1"/>
          </p:cNvSpPr>
          <p:nvPr>
            <p:ph type="body" idx="1"/>
          </p:nvPr>
        </p:nvSpPr>
        <p:spPr>
          <a:xfrm>
            <a:off x="355600" y="444500"/>
            <a:ext cx="12293600" cy="8864600"/>
          </a:xfrm>
          <a:prstGeom prst="rect">
            <a:avLst/>
          </a:prstGeom>
        </p:spPr>
        <p:txBody>
          <a:bodyPr/>
          <a:lstStyle>
            <a:lvl1pPr>
              <a:lnSpc>
                <a:spcPct val="120000"/>
              </a:lnSpc>
              <a:defRPr sz="3800"/>
            </a:lvl1pPr>
            <a:lvl2pPr>
              <a:lnSpc>
                <a:spcPct val="120000"/>
              </a:lnSpc>
              <a:defRPr sz="3800"/>
            </a:lvl2pPr>
            <a:lvl3pPr>
              <a:lnSpc>
                <a:spcPct val="120000"/>
              </a:lnSpc>
              <a:defRPr sz="3800"/>
            </a:lvl3pPr>
            <a:lvl4pPr>
              <a:lnSpc>
                <a:spcPct val="120000"/>
              </a:lnSpc>
              <a:defRPr sz="3800"/>
            </a:lvl4pPr>
            <a:lvl5pPr>
              <a:lnSpc>
                <a:spcPct val="120000"/>
              </a:lnSpc>
              <a:defRPr sz="3800"/>
            </a:lvl5pPr>
          </a:lstStyle>
          <a:p>
            <a:r>
              <a:t>Corpo livello uno</a:t>
            </a:r>
          </a:p>
          <a:p>
            <a:pPr lvl="1"/>
            <a:r>
              <a:t>Corpo livello due</a:t>
            </a:r>
          </a:p>
          <a:p>
            <a:pPr lvl="2"/>
            <a:r>
              <a:t>Corpo livello tre</a:t>
            </a:r>
          </a:p>
          <a:p>
            <a:pPr lvl="3"/>
            <a:r>
              <a:t>Corpo livello quattro</a:t>
            </a:r>
          </a:p>
          <a:p>
            <a:pPr lvl="4"/>
            <a:r>
              <a:t>Corpo livello cinque</a:t>
            </a:r>
          </a:p>
        </p:txBody>
      </p:sp>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53" name="Shape 5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lvl1pPr>
              <a:defRPr>
                <a:solidFill>
                  <a:srgbClr val="324863"/>
                </a:solidFill>
              </a:defRPr>
            </a:lvl1pPr>
          </a:lstStyle>
          <a:p>
            <a:r>
              <a:t>Titolo Testo</a:t>
            </a:r>
          </a:p>
        </p:txBody>
      </p:sp>
      <p:sp>
        <p:nvSpPr>
          <p:cNvPr id="61" name="Shape 6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olo - Centrato">
    <p:spTree>
      <p:nvGrpSpPr>
        <p:cNvPr id="1" name=""/>
        <p:cNvGrpSpPr/>
        <p:nvPr/>
      </p:nvGrpSpPr>
      <p:grpSpPr>
        <a:xfrm>
          <a:off x="0" y="0"/>
          <a:ext cx="0" cy="0"/>
          <a:chOff x="0" y="0"/>
          <a:chExt cx="0" cy="0"/>
        </a:xfrm>
      </p:grpSpPr>
      <p:grpSp>
        <p:nvGrpSpPr>
          <p:cNvPr id="70" name="Group 70"/>
          <p:cNvGrpSpPr/>
          <p:nvPr/>
        </p:nvGrpSpPr>
        <p:grpSpPr>
          <a:xfrm>
            <a:off x="406392" y="4864090"/>
            <a:ext cx="12192015" cy="50945"/>
            <a:chOff x="0" y="0"/>
            <a:chExt cx="12192013" cy="50943"/>
          </a:xfrm>
        </p:grpSpPr>
        <p:sp>
          <p:nvSpPr>
            <p:cNvPr id="68" name="Shape 68"/>
            <p:cNvSpPr/>
            <p:nvPr/>
          </p:nvSpPr>
          <p:spPr>
            <a:xfrm>
              <a:off x="-1" y="-1"/>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sp>
          <p:nvSpPr>
            <p:cNvPr id="69" name="Shape 69"/>
            <p:cNvSpPr/>
            <p:nvPr/>
          </p:nvSpPr>
          <p:spPr>
            <a:xfrm>
              <a:off x="-1" y="50807"/>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grpSp>
      <p:sp>
        <p:nvSpPr>
          <p:cNvPr id="71" name="Shape 71"/>
          <p:cNvSpPr>
            <a:spLocks noGrp="1"/>
          </p:cNvSpPr>
          <p:nvPr>
            <p:ph type="title"/>
          </p:nvPr>
        </p:nvSpPr>
        <p:spPr>
          <a:xfrm>
            <a:off x="355600" y="2628900"/>
            <a:ext cx="12293600" cy="2108200"/>
          </a:xfrm>
          <a:prstGeom prst="rect">
            <a:avLst/>
          </a:prstGeom>
        </p:spPr>
        <p:txBody>
          <a:bodyPr anchor="b"/>
          <a:lstStyle>
            <a:lvl1pPr>
              <a:lnSpc>
                <a:spcPct val="100000"/>
              </a:lnSpc>
            </a:lvl1pPr>
          </a:lstStyle>
          <a:p>
            <a:r>
              <a:t>Titolo Testo</a:t>
            </a:r>
          </a:p>
        </p:txBody>
      </p:sp>
      <p:sp>
        <p:nvSpPr>
          <p:cNvPr id="72" name="Shape 7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Foto - Orizzontale">
    <p:spTree>
      <p:nvGrpSpPr>
        <p:cNvPr id="1" name=""/>
        <p:cNvGrpSpPr/>
        <p:nvPr/>
      </p:nvGrpSpPr>
      <p:grpSpPr>
        <a:xfrm>
          <a:off x="0" y="0"/>
          <a:ext cx="0" cy="0"/>
          <a:chOff x="0" y="0"/>
          <a:chExt cx="0" cy="0"/>
        </a:xfrm>
      </p:grpSpPr>
      <p:grpSp>
        <p:nvGrpSpPr>
          <p:cNvPr id="81" name="Group 81"/>
          <p:cNvGrpSpPr/>
          <p:nvPr/>
        </p:nvGrpSpPr>
        <p:grpSpPr>
          <a:xfrm>
            <a:off x="406392" y="8623291"/>
            <a:ext cx="12192015" cy="50945"/>
            <a:chOff x="0" y="0"/>
            <a:chExt cx="12192013" cy="50943"/>
          </a:xfrm>
        </p:grpSpPr>
        <p:sp>
          <p:nvSpPr>
            <p:cNvPr id="79" name="Shape 79"/>
            <p:cNvSpPr/>
            <p:nvPr/>
          </p:nvSpPr>
          <p:spPr>
            <a:xfrm>
              <a:off x="-1" y="-1"/>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sp>
          <p:nvSpPr>
            <p:cNvPr id="80" name="Shape 80"/>
            <p:cNvSpPr/>
            <p:nvPr/>
          </p:nvSpPr>
          <p:spPr>
            <a:xfrm>
              <a:off x="-1" y="50807"/>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grpSp>
      <p:sp>
        <p:nvSpPr>
          <p:cNvPr id="82" name="Shape 82"/>
          <p:cNvSpPr>
            <a:spLocks noGrp="1"/>
          </p:cNvSpPr>
          <p:nvPr>
            <p:ph type="body" sz="quarter" idx="1"/>
          </p:nvPr>
        </p:nvSpPr>
        <p:spPr>
          <a:xfrm>
            <a:off x="369422" y="8807450"/>
            <a:ext cx="12255501" cy="406400"/>
          </a:xfrm>
          <a:prstGeom prst="rect">
            <a:avLst/>
          </a:prstGeom>
        </p:spPr>
        <p:txBody>
          <a:bodyPr/>
          <a:lstStyle>
            <a:lvl1pPr marL="0" indent="0" defTabSz="457200">
              <a:lnSpc>
                <a:spcPct val="100000"/>
              </a:lnSpc>
              <a:spcBef>
                <a:spcPts val="1100"/>
              </a:spcBef>
              <a:buClrTx/>
              <a:buSzTx/>
              <a:buFontTx/>
              <a:buNone/>
              <a:defRPr sz="1800" i="1">
                <a:solidFill>
                  <a:srgbClr val="5C86B9"/>
                </a:solidFill>
              </a:defRPr>
            </a:lvl1pPr>
            <a:lvl2pPr marL="665480" indent="-220980" defTabSz="457200">
              <a:lnSpc>
                <a:spcPct val="100000"/>
              </a:lnSpc>
              <a:spcBef>
                <a:spcPts val="1100"/>
              </a:spcBef>
              <a:buClrTx/>
              <a:buFontTx/>
              <a:defRPr sz="1800" i="1">
                <a:solidFill>
                  <a:srgbClr val="5C86B9"/>
                </a:solidFill>
              </a:defRPr>
            </a:lvl2pPr>
            <a:lvl3pPr marL="1109980" indent="-220980" defTabSz="457200">
              <a:lnSpc>
                <a:spcPct val="100000"/>
              </a:lnSpc>
              <a:spcBef>
                <a:spcPts val="1100"/>
              </a:spcBef>
              <a:buClrTx/>
              <a:buFontTx/>
              <a:defRPr sz="1800" i="1">
                <a:solidFill>
                  <a:srgbClr val="5C86B9"/>
                </a:solidFill>
              </a:defRPr>
            </a:lvl3pPr>
            <a:lvl4pPr marL="1554480" indent="-220980" defTabSz="457200">
              <a:lnSpc>
                <a:spcPct val="100000"/>
              </a:lnSpc>
              <a:spcBef>
                <a:spcPts val="1100"/>
              </a:spcBef>
              <a:buClrTx/>
              <a:buFontTx/>
              <a:defRPr sz="1800" i="1">
                <a:solidFill>
                  <a:srgbClr val="5C86B9"/>
                </a:solidFill>
              </a:defRPr>
            </a:lvl4pPr>
            <a:lvl5pPr marL="1998977" indent="-220977" defTabSz="457200">
              <a:lnSpc>
                <a:spcPct val="100000"/>
              </a:lnSpc>
              <a:spcBef>
                <a:spcPts val="1100"/>
              </a:spcBef>
              <a:buClrTx/>
              <a:buFontTx/>
              <a:defRPr sz="1800" i="1">
                <a:solidFill>
                  <a:srgbClr val="5C86B9"/>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83" name="Shape 83"/>
          <p:cNvSpPr>
            <a:spLocks noGrp="1"/>
          </p:cNvSpPr>
          <p:nvPr>
            <p:ph type="pic" idx="13"/>
          </p:nvPr>
        </p:nvSpPr>
        <p:spPr>
          <a:xfrm>
            <a:off x="368300" y="444500"/>
            <a:ext cx="12268200" cy="6324600"/>
          </a:xfrm>
          <a:prstGeom prst="rect">
            <a:avLst/>
          </a:prstGeom>
        </p:spPr>
        <p:txBody>
          <a:bodyPr lIns="91439" tIns="45719" rIns="91439" bIns="45719" anchor="t">
            <a:noAutofit/>
          </a:bodyPr>
          <a:lstStyle/>
          <a:p>
            <a:endParaRPr/>
          </a:p>
        </p:txBody>
      </p:sp>
      <p:sp>
        <p:nvSpPr>
          <p:cNvPr id="84" name="Shape 84"/>
          <p:cNvSpPr>
            <a:spLocks noGrp="1"/>
          </p:cNvSpPr>
          <p:nvPr>
            <p:ph type="title"/>
          </p:nvPr>
        </p:nvSpPr>
        <p:spPr>
          <a:xfrm>
            <a:off x="355600" y="6908800"/>
            <a:ext cx="12293600" cy="1104900"/>
          </a:xfrm>
          <a:prstGeom prst="rect">
            <a:avLst/>
          </a:prstGeom>
        </p:spPr>
        <p:txBody>
          <a:bodyPr anchor="b"/>
          <a:lstStyle>
            <a:lvl1pPr>
              <a:lnSpc>
                <a:spcPct val="100000"/>
              </a:lnSpc>
            </a:lvl1pPr>
          </a:lstStyle>
          <a:p>
            <a:r>
              <a:t>Titolo Testo</a:t>
            </a:r>
          </a:p>
        </p:txBody>
      </p:sp>
      <p:sp>
        <p:nvSpPr>
          <p:cNvPr id="85" name="Shape 85"/>
          <p:cNvSpPr>
            <a:spLocks noGrp="1"/>
          </p:cNvSpPr>
          <p:nvPr>
            <p:ph type="body" sz="quarter" idx="14"/>
          </p:nvPr>
        </p:nvSpPr>
        <p:spPr>
          <a:xfrm>
            <a:off x="355600" y="8001000"/>
            <a:ext cx="12293600" cy="508000"/>
          </a:xfrm>
          <a:prstGeom prst="rect">
            <a:avLst/>
          </a:prstGeom>
        </p:spPr>
        <p:txBody>
          <a:bodyPr anchor="t"/>
          <a:lstStyle/>
          <a:p>
            <a:pPr marL="305688" indent="-305688" defTabSz="484886">
              <a:spcBef>
                <a:spcPts val="3100"/>
              </a:spcBef>
              <a:defRPr sz="2490"/>
            </a:pPr>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2 su">
    <p:spTree>
      <p:nvGrpSpPr>
        <p:cNvPr id="1" name=""/>
        <p:cNvGrpSpPr/>
        <p:nvPr/>
      </p:nvGrpSpPr>
      <p:grpSpPr>
        <a:xfrm>
          <a:off x="0" y="0"/>
          <a:ext cx="0" cy="0"/>
          <a:chOff x="0" y="0"/>
          <a:chExt cx="0" cy="0"/>
        </a:xfrm>
      </p:grpSpPr>
      <p:sp>
        <p:nvSpPr>
          <p:cNvPr id="93" name="Shape 93"/>
          <p:cNvSpPr>
            <a:spLocks noGrp="1"/>
          </p:cNvSpPr>
          <p:nvPr>
            <p:ph type="pic" idx="13"/>
          </p:nvPr>
        </p:nvSpPr>
        <p:spPr>
          <a:xfrm>
            <a:off x="6515100" y="444500"/>
            <a:ext cx="6121400" cy="8724900"/>
          </a:xfrm>
          <a:prstGeom prst="rect">
            <a:avLst/>
          </a:prstGeom>
        </p:spPr>
        <p:txBody>
          <a:bodyPr lIns="91439" tIns="45719" rIns="91439" bIns="45719" anchor="t">
            <a:noAutofit/>
          </a:bodyPr>
          <a:lstStyle/>
          <a:p>
            <a:endParaRPr/>
          </a:p>
        </p:txBody>
      </p:sp>
      <p:sp>
        <p:nvSpPr>
          <p:cNvPr id="94" name="Shape 94"/>
          <p:cNvSpPr>
            <a:spLocks noGrp="1"/>
          </p:cNvSpPr>
          <p:nvPr>
            <p:ph type="pic" idx="14"/>
          </p:nvPr>
        </p:nvSpPr>
        <p:spPr>
          <a:xfrm>
            <a:off x="368300" y="444500"/>
            <a:ext cx="6121400" cy="87249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grpSp>
        <p:nvGrpSpPr>
          <p:cNvPr id="4" name="Group 4"/>
          <p:cNvGrpSpPr/>
          <p:nvPr/>
        </p:nvGrpSpPr>
        <p:grpSpPr>
          <a:xfrm>
            <a:off x="406392" y="2565391"/>
            <a:ext cx="12192015" cy="50945"/>
            <a:chOff x="0" y="0"/>
            <a:chExt cx="12192013" cy="50943"/>
          </a:xfrm>
        </p:grpSpPr>
        <p:sp>
          <p:nvSpPr>
            <p:cNvPr id="2" name="Shape 2"/>
            <p:cNvSpPr/>
            <p:nvPr/>
          </p:nvSpPr>
          <p:spPr>
            <a:xfrm>
              <a:off x="-1" y="-1"/>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sp>
          <p:nvSpPr>
            <p:cNvPr id="3" name="Shape 3"/>
            <p:cNvSpPr/>
            <p:nvPr/>
          </p:nvSpPr>
          <p:spPr>
            <a:xfrm>
              <a:off x="-1" y="50807"/>
              <a:ext cx="12192015" cy="136"/>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endParaRPr/>
            </a:p>
          </p:txBody>
        </p:sp>
      </p:grpSp>
      <p:sp>
        <p:nvSpPr>
          <p:cNvPr id="5" name="Shape 5"/>
          <p:cNvSpPr>
            <a:spLocks noGrp="1"/>
          </p:cNvSpPr>
          <p:nvPr>
            <p:ph type="title"/>
          </p:nvPr>
        </p:nvSpPr>
        <p:spPr>
          <a:xfrm>
            <a:off x="355600" y="444500"/>
            <a:ext cx="12293600" cy="2044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Titolo Testo</a:t>
            </a:r>
          </a:p>
        </p:txBody>
      </p:sp>
      <p:sp>
        <p:nvSpPr>
          <p:cNvPr id="6" name="Shape 6"/>
          <p:cNvSpPr>
            <a:spLocks noGrp="1"/>
          </p:cNvSpPr>
          <p:nvPr>
            <p:ph type="body" idx="1"/>
          </p:nvPr>
        </p:nvSpPr>
        <p:spPr>
          <a:xfrm>
            <a:off x="355600" y="2984500"/>
            <a:ext cx="12293600" cy="6324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7" name="Shape 7"/>
          <p:cNvSpPr>
            <a:spLocks noGrp="1"/>
          </p:cNvSpPr>
          <p:nvPr>
            <p:ph type="sldNum" sz="quarter" idx="2"/>
          </p:nvPr>
        </p:nvSpPr>
        <p:spPr>
          <a:xfrm>
            <a:off x="12331700" y="9220200"/>
            <a:ext cx="317500" cy="355600"/>
          </a:xfrm>
          <a:prstGeom prst="rect">
            <a:avLst/>
          </a:prstGeom>
          <a:ln w="12700">
            <a:miter lim="400000"/>
          </a:ln>
        </p:spPr>
        <p:txBody>
          <a:bodyPr wrap="none" lIns="50800" tIns="50800" rIns="50800" bIns="50800">
            <a:spAutoFit/>
          </a:bodyPr>
          <a:lstStyle>
            <a:lvl1pPr algn="r">
              <a:defRPr sz="1600">
                <a:solidFill>
                  <a:srgbClr val="314864"/>
                </a:solidFill>
                <a:latin typeface="Palatino"/>
                <a:ea typeface="Palatino"/>
                <a:cs typeface="Palatino"/>
                <a:sym typeface="Palatino"/>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1pPr>
      <a:lvl2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2pPr>
      <a:lvl3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3pPr>
      <a:lvl4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4pPr>
      <a:lvl5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5pPr>
      <a:lvl6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6pPr>
      <a:lvl7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7pPr>
      <a:lvl8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8pPr>
      <a:lvl9pPr marL="0" marR="0" indent="0" algn="l" defTabSz="584200" rtl="0" latinLnBrk="0">
        <a:lnSpc>
          <a:spcPct val="90000"/>
        </a:lnSpc>
        <a:spcBef>
          <a:spcPts val="0"/>
        </a:spcBef>
        <a:spcAft>
          <a:spcPts val="0"/>
        </a:spcAft>
        <a:buClrTx/>
        <a:buSzTx/>
        <a:buFontTx/>
        <a:buNone/>
        <a:tabLst/>
        <a:defRPr sz="6400" b="0" i="0" u="none" strike="noStrike" cap="none" spc="-128" baseline="0">
          <a:ln>
            <a:noFill/>
          </a:ln>
          <a:solidFill>
            <a:srgbClr val="314864"/>
          </a:solidFill>
          <a:uFillTx/>
          <a:latin typeface="Didot"/>
          <a:ea typeface="Didot"/>
          <a:cs typeface="Didot"/>
          <a:sym typeface="Didot"/>
        </a:defRPr>
      </a:lvl9pPr>
    </p:titleStyle>
    <p:bodyStyle>
      <a:lvl1pPr marL="3683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1pPr>
      <a:lvl2pPr marL="8128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2pPr>
      <a:lvl3pPr marL="12573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3pPr>
      <a:lvl4pPr marL="17018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4pPr>
      <a:lvl5pPr marL="21463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5pPr>
      <a:lvl6pPr marL="25908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6pPr>
      <a:lvl7pPr marL="30353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7pPr>
      <a:lvl8pPr marL="34798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8pPr>
      <a:lvl9pPr marL="3924300" marR="0" indent="-368300" algn="l" defTabSz="584200" rtl="0" latinLnBrk="0">
        <a:lnSpc>
          <a:spcPct val="90000"/>
        </a:lnSpc>
        <a:spcBef>
          <a:spcPts val="3800"/>
        </a:spcBef>
        <a:spcAft>
          <a:spcPts val="0"/>
        </a:spcAft>
        <a:buClr>
          <a:srgbClr val="5C86B9"/>
        </a:buClr>
        <a:buSzPct val="50000"/>
        <a:buFont typeface="Zapf Dingbats"/>
        <a:buChar char="✤"/>
        <a:tabLst/>
        <a:defRPr sz="3000" b="0" i="0" u="none" strike="noStrike" cap="none" spc="0" baseline="0">
          <a:ln>
            <a:noFill/>
          </a:ln>
          <a:solidFill>
            <a:srgbClr val="000000"/>
          </a:solidFill>
          <a:uFillTx/>
          <a:latin typeface="Palatino"/>
          <a:ea typeface="Palatino"/>
          <a:cs typeface="Palatino"/>
          <a:sym typeface="Palatino"/>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Shape 157"/>
          <p:cNvSpPr/>
          <p:nvPr/>
        </p:nvSpPr>
        <p:spPr>
          <a:xfrm>
            <a:off x="9910264" y="8019298"/>
            <a:ext cx="1941910" cy="431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 b="1" i="1">
                <a:solidFill>
                  <a:srgbClr val="FF0000"/>
                </a:solidFill>
                <a:latin typeface="Palatino"/>
                <a:ea typeface="Palatino"/>
                <a:cs typeface="Palatino"/>
                <a:sym typeface="Palatino"/>
              </a:defRPr>
            </a:lvl1pPr>
          </a:lstStyle>
          <a:p>
            <a:r>
              <a:t>Raffaele Goretti</a:t>
            </a:r>
          </a:p>
        </p:txBody>
      </p:sp>
      <p:pic>
        <p:nvPicPr>
          <p:cNvPr id="158" name="image2.png"/>
          <p:cNvPicPr>
            <a:picLocks noChangeAspect="1"/>
          </p:cNvPicPr>
          <p:nvPr/>
        </p:nvPicPr>
        <p:blipFill>
          <a:blip r:embed="rId2">
            <a:extLst/>
          </a:blip>
          <a:stretch>
            <a:fillRect/>
          </a:stretch>
        </p:blipFill>
        <p:spPr>
          <a:xfrm>
            <a:off x="519382" y="116156"/>
            <a:ext cx="4624996" cy="9521288"/>
          </a:xfrm>
          <a:prstGeom prst="rect">
            <a:avLst/>
          </a:prstGeom>
          <a:ln w="12700">
            <a:miter lim="400000"/>
          </a:ln>
        </p:spPr>
      </p:pic>
      <p:sp>
        <p:nvSpPr>
          <p:cNvPr id="159" name="Shape 159"/>
          <p:cNvSpPr>
            <a:spLocks noGrp="1"/>
          </p:cNvSpPr>
          <p:nvPr>
            <p:ph type="title" idx="4294967295"/>
          </p:nvPr>
        </p:nvSpPr>
        <p:spPr>
          <a:xfrm>
            <a:off x="6051211" y="399011"/>
            <a:ext cx="6489085" cy="6616931"/>
          </a:xfrm>
          <a:prstGeom prst="rect">
            <a:avLst/>
          </a:prstGeom>
        </p:spPr>
        <p:txBody>
          <a:bodyPr anchor="b">
            <a:normAutofit/>
          </a:bodyPr>
          <a:lstStyle/>
          <a:p>
            <a:pPr algn="ctr" defTabSz="490727">
              <a:lnSpc>
                <a:spcPct val="100000"/>
              </a:lnSpc>
              <a:defRPr sz="3600" spc="-100">
                <a:solidFill>
                  <a:srgbClr val="FF9300"/>
                </a:solidFill>
                <a:latin typeface="Arial Rounded MT Bold"/>
                <a:ea typeface="Arial Rounded MT Bold"/>
                <a:cs typeface="Arial Rounded MT Bold"/>
                <a:sym typeface="Arial Rounded MT Bold"/>
              </a:defRPr>
            </a:pPr>
            <a:r>
              <a:rPr lang="it-IT" sz="2800" i="1" dirty="0" smtClean="0">
                <a:solidFill>
                  <a:srgbClr val="FF0000"/>
                </a:solidFill>
              </a:rPr>
              <a:t>Progetto FAIP-Fondazione Serena-Olivi</a:t>
            </a:r>
            <a:r>
              <a:rPr lang="it-IT" sz="2800" i="1" dirty="0" smtClean="0"/>
              <a:t/>
            </a:r>
            <a:br>
              <a:rPr lang="it-IT" sz="2800" i="1" dirty="0" smtClean="0"/>
            </a:br>
            <a:r>
              <a:rPr lang="it-IT" sz="2800" i="1" dirty="0" smtClean="0"/>
              <a:t/>
            </a:r>
            <a:br>
              <a:rPr lang="it-IT" sz="2800" i="1"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dirty="0" smtClean="0"/>
              <a:t>La </a:t>
            </a:r>
            <a:r>
              <a:rPr dirty="0"/>
              <a:t>salute </a:t>
            </a:r>
            <a:r>
              <a:rPr dirty="0" err="1"/>
              <a:t>nella</a:t>
            </a:r>
            <a:r>
              <a:rPr dirty="0"/>
              <a:t> persona con </a:t>
            </a:r>
            <a:r>
              <a:rPr dirty="0" err="1"/>
              <a:t>lesione</a:t>
            </a:r>
            <a:r>
              <a:rPr dirty="0"/>
              <a:t> al </a:t>
            </a:r>
            <a:r>
              <a:rPr dirty="0" err="1"/>
              <a:t>midollo</a:t>
            </a:r>
            <a:r>
              <a:rPr dirty="0"/>
              <a:t> </a:t>
            </a:r>
            <a:r>
              <a:rPr dirty="0" err="1"/>
              <a:t>spinale</a:t>
            </a:r>
            <a:r>
              <a:rPr dirty="0"/>
              <a:t> </a:t>
            </a:r>
            <a:r>
              <a:rPr dirty="0" err="1"/>
              <a:t>stabilizzata</a:t>
            </a:r>
            <a:r>
              <a:rPr dirty="0"/>
              <a:t>:</a:t>
            </a:r>
            <a:endParaRPr spc="-84" dirty="0"/>
          </a:p>
          <a:p>
            <a:pPr algn="ctr" defTabSz="490727">
              <a:lnSpc>
                <a:spcPct val="100000"/>
              </a:lnSpc>
              <a:defRPr sz="3600" spc="-100">
                <a:solidFill>
                  <a:srgbClr val="FF9300"/>
                </a:solidFill>
                <a:latin typeface="Arial Rounded MT Bold"/>
                <a:ea typeface="Arial Rounded MT Bold"/>
                <a:cs typeface="Arial Rounded MT Bold"/>
                <a:sym typeface="Arial Rounded MT Bold"/>
              </a:defRPr>
            </a:pPr>
            <a:r>
              <a:rPr dirty="0"/>
              <a:t> “La rete </a:t>
            </a:r>
            <a:r>
              <a:rPr dirty="0" err="1"/>
              <a:t>dei</a:t>
            </a:r>
            <a:r>
              <a:rPr dirty="0"/>
              <a:t> </a:t>
            </a:r>
            <a:r>
              <a:rPr dirty="0" err="1"/>
              <a:t>servizi</a:t>
            </a:r>
            <a:r>
              <a:rPr dirty="0"/>
              <a:t> </a:t>
            </a:r>
            <a:r>
              <a:rPr dirty="0" err="1"/>
              <a:t>territoriali</a:t>
            </a:r>
            <a:r>
              <a:rPr dirty="0"/>
              <a:t> </a:t>
            </a:r>
            <a:r>
              <a:rPr dirty="0" err="1"/>
              <a:t>nella</a:t>
            </a:r>
            <a:r>
              <a:rPr dirty="0"/>
              <a:t> </a:t>
            </a:r>
            <a:r>
              <a:rPr dirty="0" err="1"/>
              <a:t>centralità</a:t>
            </a:r>
            <a:r>
              <a:rPr dirty="0"/>
              <a:t> del </a:t>
            </a:r>
            <a:r>
              <a:rPr dirty="0" err="1"/>
              <a:t>progetto</a:t>
            </a:r>
            <a:r>
              <a:rPr dirty="0"/>
              <a:t> </a:t>
            </a:r>
            <a:r>
              <a:rPr dirty="0" err="1"/>
              <a:t>individuale</a:t>
            </a:r>
            <a:r>
              <a:rPr dirty="0"/>
              <a: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88" name="Chart 188"/>
          <p:cNvGraphicFramePr/>
          <p:nvPr/>
        </p:nvGraphicFramePr>
        <p:xfrm>
          <a:off x="3458700" y="4027951"/>
          <a:ext cx="8276277" cy="4666684"/>
        </p:xfrm>
        <a:graphic>
          <a:graphicData uri="http://schemas.openxmlformats.org/drawingml/2006/chart">
            <c:chart xmlns:c="http://schemas.openxmlformats.org/drawingml/2006/chart" xmlns:r="http://schemas.openxmlformats.org/officeDocument/2006/relationships" r:id="rId2"/>
          </a:graphicData>
        </a:graphic>
      </p:graphicFrame>
      <p:sp>
        <p:nvSpPr>
          <p:cNvPr id="189" name="Shape 189"/>
          <p:cNvSpPr/>
          <p:nvPr/>
        </p:nvSpPr>
        <p:spPr>
          <a:xfrm>
            <a:off x="887926" y="977663"/>
            <a:ext cx="11262198" cy="198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10000"/>
              </a:lnSpc>
              <a:spcBef>
                <a:spcPts val="3800"/>
              </a:spcBef>
              <a:defRPr sz="5200">
                <a:solidFill>
                  <a:srgbClr val="FF9300"/>
                </a:solidFill>
                <a:latin typeface="Arial Rounded MT Bold"/>
                <a:ea typeface="Arial Rounded MT Bold"/>
                <a:cs typeface="Arial Rounded MT Bold"/>
                <a:sym typeface="Arial Rounded MT Bold"/>
              </a:defRPr>
            </a:pPr>
            <a:r>
              <a:t>Solo il 35% delle strutture ricovera </a:t>
            </a:r>
          </a:p>
          <a:p>
            <a:pPr>
              <a:lnSpc>
                <a:spcPct val="10000"/>
              </a:lnSpc>
              <a:spcBef>
                <a:spcPts val="3800"/>
              </a:spcBef>
              <a:defRPr sz="5200">
                <a:solidFill>
                  <a:srgbClr val="FF9300"/>
                </a:solidFill>
                <a:latin typeface="Arial Rounded MT Bold"/>
                <a:ea typeface="Arial Rounded MT Bold"/>
                <a:cs typeface="Arial Rounded MT Bold"/>
                <a:sym typeface="Arial Rounded MT Bold"/>
              </a:defRPr>
            </a:pPr>
            <a:r>
              <a:t>persone con LM stabilizzata </a:t>
            </a:r>
          </a:p>
          <a:p>
            <a:pPr>
              <a:lnSpc>
                <a:spcPct val="90000"/>
              </a:lnSpc>
              <a:spcBef>
                <a:spcPts val="3800"/>
              </a:spcBef>
              <a:defRPr sz="5200">
                <a:solidFill>
                  <a:srgbClr val="FF9300"/>
                </a:solidFill>
                <a:latin typeface="Arial Rounded MT Bold"/>
                <a:ea typeface="Arial Rounded MT Bold"/>
                <a:cs typeface="Arial Rounded MT Bold"/>
                <a:sym typeface="Arial Rounded MT Bold"/>
              </a:defRPr>
            </a:pPr>
            <a:r>
              <a:t>entro 15 giorni dalla richiesta</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Shape 191"/>
          <p:cNvSpPr/>
          <p:nvPr/>
        </p:nvSpPr>
        <p:spPr>
          <a:xfrm>
            <a:off x="283338" y="1134017"/>
            <a:ext cx="7702746"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260682" indent="-260682">
              <a:buSzPct val="100000"/>
              <a:buChar char="•"/>
              <a:defRPr sz="2600">
                <a:solidFill>
                  <a:srgbClr val="011993"/>
                </a:solidFill>
                <a:latin typeface="Palatino"/>
                <a:ea typeface="Palatino"/>
                <a:cs typeface="Palatino"/>
                <a:sym typeface="Palatino"/>
              </a:defRPr>
            </a:lvl1pPr>
          </a:lstStyle>
          <a:p>
            <a:r>
              <a:t>il 96% delle strutture ha un FU dopo la dimissione</a:t>
            </a:r>
          </a:p>
        </p:txBody>
      </p:sp>
      <p:sp>
        <p:nvSpPr>
          <p:cNvPr id="192" name="Shape 192"/>
          <p:cNvSpPr>
            <a:spLocks noGrp="1"/>
          </p:cNvSpPr>
          <p:nvPr>
            <p:ph type="title"/>
          </p:nvPr>
        </p:nvSpPr>
        <p:spPr>
          <a:xfrm>
            <a:off x="195816" y="1684054"/>
            <a:ext cx="12293607" cy="2108201"/>
          </a:xfrm>
          <a:prstGeom prst="rect">
            <a:avLst/>
          </a:prstGeom>
        </p:spPr>
        <p:txBody>
          <a:bodyPr/>
          <a:lstStyle>
            <a:lvl1pPr marL="260682" indent="-260682">
              <a:buSzPct val="100000"/>
              <a:buChar char="•"/>
              <a:defRPr sz="2600" spc="-100">
                <a:solidFill>
                  <a:srgbClr val="011993"/>
                </a:solidFill>
              </a:defRPr>
            </a:lvl1pPr>
          </a:lstStyle>
          <a:p>
            <a:r>
              <a:t>Nel 65% delle US nella pianificazione del FU è previsto anche il coinvolgimento dei servizi territoriali della persona con LM</a:t>
            </a:r>
          </a:p>
        </p:txBody>
      </p:sp>
      <p:sp>
        <p:nvSpPr>
          <p:cNvPr id="193" name="Shape 193"/>
          <p:cNvSpPr/>
          <p:nvPr/>
        </p:nvSpPr>
        <p:spPr>
          <a:xfrm>
            <a:off x="246616" y="1783575"/>
            <a:ext cx="12192007" cy="965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260682" indent="-260682" algn="l">
              <a:buSzPct val="100000"/>
              <a:buChar char="•"/>
              <a:defRPr sz="2600">
                <a:solidFill>
                  <a:srgbClr val="011993"/>
                </a:solidFill>
                <a:latin typeface="Palatino"/>
                <a:ea typeface="Palatino"/>
                <a:cs typeface="Palatino"/>
                <a:sym typeface="Palatino"/>
              </a:defRPr>
            </a:lvl1pPr>
          </a:lstStyle>
          <a:p>
            <a:r>
              <a:t>Il 91% delle US nell'espletamento del FU fa anche una rilevazione ed una verifica dei bisogni sociali della persona con LM e della famiglia di riferimento</a:t>
            </a:r>
          </a:p>
        </p:txBody>
      </p:sp>
      <p:sp>
        <p:nvSpPr>
          <p:cNvPr id="194" name="Shape 194"/>
          <p:cNvSpPr/>
          <p:nvPr/>
        </p:nvSpPr>
        <p:spPr>
          <a:xfrm>
            <a:off x="4795053" y="154260"/>
            <a:ext cx="3095129"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FollowUp</a:t>
            </a:r>
          </a:p>
        </p:txBody>
      </p:sp>
      <p:graphicFrame>
        <p:nvGraphicFramePr>
          <p:cNvPr id="195" name="Chart 195"/>
          <p:cNvGraphicFramePr/>
          <p:nvPr/>
        </p:nvGraphicFramePr>
        <p:xfrm>
          <a:off x="1621793" y="4158034"/>
          <a:ext cx="9563920" cy="42389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Shape 197"/>
          <p:cNvSpPr/>
          <p:nvPr/>
        </p:nvSpPr>
        <p:spPr>
          <a:xfrm>
            <a:off x="370515" y="97224"/>
            <a:ext cx="11714623" cy="2387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Nel 70% delle US esistono sinergie e percorsi con i servizi del territorio di residenza della persona con  LM</a:t>
            </a:r>
          </a:p>
        </p:txBody>
      </p:sp>
      <p:graphicFrame>
        <p:nvGraphicFramePr>
          <p:cNvPr id="198" name="Chart 198"/>
          <p:cNvGraphicFramePr/>
          <p:nvPr/>
        </p:nvGraphicFramePr>
        <p:xfrm>
          <a:off x="-1510822" y="2680036"/>
          <a:ext cx="13885920" cy="57244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 name="Shape 200"/>
          <p:cNvSpPr/>
          <p:nvPr/>
        </p:nvSpPr>
        <p:spPr>
          <a:xfrm>
            <a:off x="546511" y="492239"/>
            <a:ext cx="12549915" cy="1828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600">
                <a:solidFill>
                  <a:srgbClr val="FF9300"/>
                </a:solidFill>
                <a:latin typeface="Palatino"/>
                <a:ea typeface="Palatino"/>
                <a:cs typeface="Palatino"/>
                <a:sym typeface="Palatino"/>
              </a:defRPr>
            </a:pPr>
            <a:r>
              <a:t>Il 61% delle strutture ha un Progetto sociale strutturato all'interno del progetto complessivo di presa in carico.     </a:t>
            </a:r>
          </a:p>
          <a:p>
            <a:pPr algn="l">
              <a:defRPr sz="2600">
                <a:solidFill>
                  <a:srgbClr val="FF9300"/>
                </a:solidFill>
                <a:latin typeface="Palatino"/>
                <a:ea typeface="Palatino"/>
                <a:cs typeface="Palatino"/>
                <a:sym typeface="Palatino"/>
              </a:defRPr>
            </a:pPr>
            <a:r>
              <a:t>L'87% delle strutture ha personale sociale dedicato nella propria equipe che si compone dei sotto indicati operatori:   </a:t>
            </a:r>
          </a:p>
        </p:txBody>
      </p:sp>
      <p:graphicFrame>
        <p:nvGraphicFramePr>
          <p:cNvPr id="201" name="Chart 201"/>
          <p:cNvGraphicFramePr/>
          <p:nvPr/>
        </p:nvGraphicFramePr>
        <p:xfrm>
          <a:off x="-189946" y="2802717"/>
          <a:ext cx="12558075" cy="54730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06" name="Chart 206"/>
          <p:cNvGraphicFramePr/>
          <p:nvPr/>
        </p:nvGraphicFramePr>
        <p:xfrm>
          <a:off x="1274412" y="962480"/>
          <a:ext cx="10068975" cy="8482675"/>
        </p:xfrm>
        <a:graphic>
          <a:graphicData uri="http://schemas.openxmlformats.org/drawingml/2006/chart">
            <c:chart xmlns:c="http://schemas.openxmlformats.org/drawingml/2006/chart" xmlns:r="http://schemas.openxmlformats.org/officeDocument/2006/relationships" r:id="rId2"/>
          </a:graphicData>
        </a:graphic>
      </p:graphicFrame>
      <p:sp>
        <p:nvSpPr>
          <p:cNvPr id="207" name="Shape 207"/>
          <p:cNvSpPr/>
          <p:nvPr/>
        </p:nvSpPr>
        <p:spPr>
          <a:xfrm>
            <a:off x="572716" y="26862"/>
            <a:ext cx="11968933"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Rapporto: personale/persona con LM</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09" name="Table 209"/>
          <p:cNvGraphicFramePr/>
          <p:nvPr/>
        </p:nvGraphicFramePr>
        <p:xfrm>
          <a:off x="706647" y="379191"/>
          <a:ext cx="11391816" cy="9144000"/>
        </p:xfrm>
        <a:graphic>
          <a:graphicData uri="http://schemas.openxmlformats.org/drawingml/2006/table">
            <a:tbl>
              <a:tblPr>
                <a:tableStyleId>{4C3C2611-4C71-4FC5-86AE-919BDF0F9419}</a:tableStyleId>
              </a:tblPr>
              <a:tblGrid>
                <a:gridCol w="2847954"/>
                <a:gridCol w="2847954"/>
                <a:gridCol w="2847954"/>
                <a:gridCol w="2847954"/>
              </a:tblGrid>
              <a:tr h="367888">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Rounded MT Bold"/>
                          <a:ea typeface="Arial Rounded MT Bold"/>
                          <a:cs typeface="Arial Rounded MT Bold"/>
                          <a:sym typeface="Arial Rounded MT Bold"/>
                        </a:rPr>
                        <a:t>Strutture</a:t>
                      </a:r>
                    </a:p>
                  </a:txBody>
                  <a:tcPr marL="0" marR="0" marT="0" marB="0" anchor="b" horzOverflow="overflow">
                    <a:lnL w="12700">
                      <a:miter lim="400000"/>
                    </a:lnL>
                    <a:lnR w="12700">
                      <a:solidFill>
                        <a:srgbClr val="CCCCCC"/>
                      </a:solidFill>
                      <a:miter lim="400000"/>
                    </a:lnR>
                    <a:lnT w="12700">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Rounded MT Bold"/>
                          <a:ea typeface="Arial Rounded MT Bold"/>
                          <a:cs typeface="Arial Rounded MT Bold"/>
                          <a:sym typeface="Arial Rounded MT Bold"/>
                        </a:rPr>
                        <a:t>Tot posti letto</a:t>
                      </a:r>
                    </a:p>
                  </a:txBody>
                  <a:tcPr marL="0" marR="0" marT="0" marB="0" anchor="b" horzOverflow="overflow">
                    <a:lnL w="12700">
                      <a:solidFill>
                        <a:srgbClr val="CCCCCC"/>
                      </a:solidFill>
                      <a:miter lim="400000"/>
                    </a:lnL>
                    <a:lnR w="12700">
                      <a:solidFill>
                        <a:srgbClr val="CCCCCC"/>
                      </a:solidFill>
                      <a:miter lim="400000"/>
                    </a:lnR>
                    <a:lnT w="12700">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Rounded MT Bold"/>
                          <a:ea typeface="Arial Rounded MT Bold"/>
                          <a:cs typeface="Arial Rounded MT Bold"/>
                          <a:sym typeface="Arial Rounded MT Bold"/>
                        </a:rPr>
                        <a:t>Tot personale dedicato</a:t>
                      </a:r>
                    </a:p>
                  </a:txBody>
                  <a:tcPr marL="0" marR="0" marT="0" marB="0" anchor="b" horzOverflow="overflow">
                    <a:lnL w="12700">
                      <a:solidFill>
                        <a:srgbClr val="CCCCCC"/>
                      </a:solidFill>
                      <a:miter lim="400000"/>
                    </a:lnL>
                    <a:lnR w="12700">
                      <a:solidFill>
                        <a:srgbClr val="CCCCCC"/>
                      </a:solidFill>
                      <a:miter lim="400000"/>
                    </a:lnR>
                    <a:lnT w="12700">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Rounded MT Bold"/>
                          <a:ea typeface="Arial Rounded MT Bold"/>
                          <a:cs typeface="Arial Rounded MT Bold"/>
                          <a:sym typeface="Arial Rounded MT Bold"/>
                        </a:rPr>
                        <a:t>PERSONALE:PAZIENTE</a:t>
                      </a:r>
                    </a:p>
                  </a:txBody>
                  <a:tcPr marL="0" marR="0" marT="0" marB="0" anchor="b" horzOverflow="overflow">
                    <a:lnL w="12700">
                      <a:solidFill>
                        <a:srgbClr val="CCCCCC"/>
                      </a:solidFill>
                      <a:miter lim="400000"/>
                    </a:lnL>
                    <a:lnR w="12700">
                      <a:miter lim="400000"/>
                    </a:lnR>
                    <a:lnT w="12700">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Firenze</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50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(dato non completo)</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a:solidFill>
                            <a:srgbClr val="FF40FF"/>
                          </a:solidFill>
                          <a:effectLst>
                            <a:outerShdw blurRad="25400" dist="12700" dir="5280000" rotWithShape="0">
                              <a:srgbClr val="FFFFFF"/>
                            </a:outerShdw>
                          </a:effectLst>
                          <a:latin typeface="Arial"/>
                          <a:ea typeface="Arial"/>
                          <a:cs typeface="Arial"/>
                          <a:sym typeface="Arial"/>
                        </a:defRPr>
                      </a:pPr>
                      <a:endParaRP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Torino </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44</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104</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Milano, Niguarda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36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75</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Catania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37</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Vicenza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20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(dato non completo)</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a:solidFill>
                            <a:srgbClr val="FF40FF"/>
                          </a:solidFill>
                          <a:effectLst>
                            <a:outerShdw blurRad="25400" dist="12700" dir="5280000" rotWithShape="0">
                              <a:srgbClr val="FFFFFF"/>
                            </a:outerShdw>
                          </a:effectLst>
                          <a:latin typeface="Arial"/>
                          <a:ea typeface="Arial"/>
                          <a:cs typeface="Arial"/>
                          <a:sym typeface="Arial"/>
                        </a:defRPr>
                      </a:pPr>
                      <a:endParaRP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Ancona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16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3:1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Pietra Ligure</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25</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56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Perugia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12/13</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43</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4:1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Villa Nova sull'Arda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49</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5:1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Sondalo</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20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44</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Roma S.Lucia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23</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30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1:1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71166">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Roma CPO Gennaro di Rosa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28</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53</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Brescia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25</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84</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3:1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Milano CTO</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19</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30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Verona Negrar</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15</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30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Montecatone</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120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244</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Bari</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56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9:1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Cagliari</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15</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39</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3:1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Alessandria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12</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29</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Novara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14</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30</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2:1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Sulmona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25</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32</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1:1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Alesini CTO Roma</a:t>
                      </a:r>
                    </a:p>
                  </a:txBody>
                  <a:tcPr marL="0" marR="0" marT="0" marB="0" anchor="b" horzOverflow="overflow">
                    <a:lnL w="12700">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16</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43</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solidFill>
                        <a:srgbClr val="CCCCCC"/>
                      </a:solidFill>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3:1</a:t>
                      </a:r>
                    </a:p>
                  </a:txBody>
                  <a:tcPr marL="0" marR="0" marT="0" marB="0" anchor="b" horzOverflow="overflow">
                    <a:lnL w="12700">
                      <a:solidFill>
                        <a:srgbClr val="CCCCCC"/>
                      </a:solidFill>
                      <a:miter lim="400000"/>
                    </a:lnL>
                    <a:lnR w="12700">
                      <a:miter lim="400000"/>
                    </a:lnR>
                    <a:lnT w="12700">
                      <a:solidFill>
                        <a:srgbClr val="CCCCCC"/>
                      </a:solidFill>
                      <a:miter lim="400000"/>
                    </a:lnT>
                    <a:lnB w="12700">
                      <a:solidFill>
                        <a:srgbClr val="CCCCCC"/>
                      </a:solidFill>
                      <a:miter lim="400000"/>
                    </a:lnB>
                    <a:solidFill>
                      <a:srgbClr val="FFFFFF"/>
                    </a:solidFill>
                  </a:tcPr>
                </a:tc>
              </a:tr>
              <a:tr h="360891">
                <a:tc>
                  <a:txBody>
                    <a:bodyPr/>
                    <a:lstStyle/>
                    <a:p>
                      <a:pPr algn="ctr" defTabSz="457200">
                        <a:lnSpc>
                          <a:spcPts val="3000"/>
                        </a:lnSpc>
                        <a:defRPr sz="1800">
                          <a:solidFill>
                            <a:srgbClr val="000000"/>
                          </a:solidFill>
                        </a:defRPr>
                      </a:pPr>
                      <a:r>
                        <a:rPr sz="1600">
                          <a:solidFill>
                            <a:srgbClr val="FF9300"/>
                          </a:solidFill>
                          <a:effectLst>
                            <a:outerShdw blurRad="25400" dist="12700" dir="5280000" rotWithShape="0">
                              <a:srgbClr val="FFFFFF"/>
                            </a:outerShdw>
                          </a:effectLst>
                          <a:latin typeface="Arial"/>
                          <a:ea typeface="Arial"/>
                          <a:cs typeface="Arial"/>
                          <a:sym typeface="Arial"/>
                        </a:rPr>
                        <a:t>Udine</a:t>
                      </a:r>
                    </a:p>
                  </a:txBody>
                  <a:tcPr marL="0" marR="0" marT="0" marB="0" anchor="b" horzOverflow="overflow">
                    <a:lnL w="12700">
                      <a:miter lim="400000"/>
                    </a:lnL>
                    <a:lnR w="12700">
                      <a:solidFill>
                        <a:srgbClr val="CCCCCC"/>
                      </a:solidFill>
                      <a:miter lim="400000"/>
                    </a:lnR>
                    <a:lnT w="12700">
                      <a:solidFill>
                        <a:srgbClr val="CCCCCC"/>
                      </a:solidFill>
                      <a:miter lim="400000"/>
                    </a:lnT>
                    <a:lnB w="12700">
                      <a:miter lim="400000"/>
                    </a:lnB>
                    <a:solidFill>
                      <a:srgbClr val="FFFFFF"/>
                    </a:solidFill>
                  </a:tcPr>
                </a:tc>
                <a:tc>
                  <a:txBody>
                    <a:bodyPr/>
                    <a:lstStyle/>
                    <a:p>
                      <a:pPr algn="ctr" defTabSz="457200">
                        <a:lnSpc>
                          <a:spcPts val="3000"/>
                        </a:lnSpc>
                        <a:defRPr sz="1800">
                          <a:solidFill>
                            <a:srgbClr val="000000"/>
                          </a:solidFill>
                        </a:defRPr>
                      </a:pPr>
                      <a:r>
                        <a:rPr sz="1600">
                          <a:solidFill>
                            <a:srgbClr val="009051"/>
                          </a:solidFill>
                          <a:effectLst>
                            <a:outerShdw blurRad="25400" dist="12700" dir="5280000" rotWithShape="0">
                              <a:srgbClr val="FFFFFF"/>
                            </a:outerShdw>
                          </a:effectLst>
                          <a:latin typeface="Arial"/>
                          <a:ea typeface="Arial"/>
                          <a:cs typeface="Arial"/>
                          <a:sym typeface="Arial"/>
                        </a:rPr>
                        <a:t>32</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miter lim="400000"/>
                    </a:lnB>
                    <a:solidFill>
                      <a:srgbClr val="FFFFFF"/>
                    </a:solidFill>
                  </a:tcPr>
                </a:tc>
                <a:tc>
                  <a:txBody>
                    <a:bodyPr/>
                    <a:lstStyle/>
                    <a:p>
                      <a:pPr algn="ctr" defTabSz="457200">
                        <a:lnSpc>
                          <a:spcPts val="3000"/>
                        </a:lnSpc>
                        <a:defRPr sz="1800">
                          <a:solidFill>
                            <a:srgbClr val="000000"/>
                          </a:solidFill>
                        </a:defRPr>
                      </a:pPr>
                      <a:r>
                        <a:rPr sz="1600">
                          <a:solidFill>
                            <a:srgbClr val="011993"/>
                          </a:solidFill>
                          <a:effectLst>
                            <a:outerShdw blurRad="25400" dist="12700" dir="5280000" rotWithShape="0">
                              <a:srgbClr val="FFFFFF"/>
                            </a:outerShdw>
                          </a:effectLst>
                          <a:latin typeface="Arial"/>
                          <a:ea typeface="Arial"/>
                          <a:cs typeface="Arial"/>
                          <a:sym typeface="Arial"/>
                        </a:rPr>
                        <a:t>41</a:t>
                      </a:r>
                    </a:p>
                  </a:txBody>
                  <a:tcPr marL="0" marR="0" marT="0" marB="0" anchor="b" horzOverflow="overflow">
                    <a:lnL w="12700">
                      <a:solidFill>
                        <a:srgbClr val="CCCCCC"/>
                      </a:solidFill>
                      <a:miter lim="400000"/>
                    </a:lnL>
                    <a:lnR w="12700">
                      <a:solidFill>
                        <a:srgbClr val="CCCCCC"/>
                      </a:solidFill>
                      <a:miter lim="400000"/>
                    </a:lnR>
                    <a:lnT w="12700">
                      <a:solidFill>
                        <a:srgbClr val="CCCCCC"/>
                      </a:solidFill>
                      <a:miter lim="400000"/>
                    </a:lnT>
                    <a:lnB w="12700">
                      <a:miter lim="400000"/>
                    </a:lnB>
                    <a:solidFill>
                      <a:srgbClr val="FFFFFF"/>
                    </a:solidFill>
                  </a:tcPr>
                </a:tc>
                <a:tc>
                  <a:txBody>
                    <a:bodyPr/>
                    <a:lstStyle/>
                    <a:p>
                      <a:pPr algn="ctr" defTabSz="457200">
                        <a:lnSpc>
                          <a:spcPts val="3000"/>
                        </a:lnSpc>
                        <a:defRPr sz="1800">
                          <a:solidFill>
                            <a:srgbClr val="000000"/>
                          </a:solidFill>
                        </a:defRPr>
                      </a:pPr>
                      <a:r>
                        <a:rPr sz="1600">
                          <a:solidFill>
                            <a:srgbClr val="FF40FF"/>
                          </a:solidFill>
                          <a:effectLst>
                            <a:outerShdw blurRad="25400" dist="12700" dir="5280000" rotWithShape="0">
                              <a:srgbClr val="FFFFFF"/>
                            </a:outerShdw>
                          </a:effectLst>
                          <a:latin typeface="Arial"/>
                          <a:ea typeface="Arial"/>
                          <a:cs typeface="Arial"/>
                          <a:sym typeface="Arial"/>
                        </a:rPr>
                        <a:t>1:1</a:t>
                      </a:r>
                    </a:p>
                  </a:txBody>
                  <a:tcPr marL="0" marR="0" marT="0" marB="0" anchor="b" horzOverflow="overflow">
                    <a:lnL w="12700">
                      <a:solidFill>
                        <a:srgbClr val="CCCCCC"/>
                      </a:solidFill>
                      <a:miter lim="400000"/>
                    </a:lnL>
                    <a:lnR w="12700">
                      <a:miter lim="400000"/>
                    </a:lnR>
                    <a:lnT w="12700">
                      <a:solidFill>
                        <a:srgbClr val="CCCCCC"/>
                      </a:solidFill>
                      <a:miter lim="400000"/>
                    </a:lnT>
                    <a:lnB w="12700">
                      <a:miter lim="400000"/>
                    </a:lnB>
                    <a:solidFill>
                      <a:srgbClr val="FFFFFF"/>
                    </a:solidFill>
                  </a:tcPr>
                </a:tc>
              </a:tr>
            </a:tbl>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11" name="Chart 211"/>
          <p:cNvGraphicFramePr/>
          <p:nvPr/>
        </p:nvGraphicFramePr>
        <p:xfrm>
          <a:off x="3382146" y="3879208"/>
          <a:ext cx="7125311" cy="4262080"/>
        </p:xfrm>
        <a:graphic>
          <a:graphicData uri="http://schemas.openxmlformats.org/drawingml/2006/chart">
            <c:chart xmlns:c="http://schemas.openxmlformats.org/drawingml/2006/chart" xmlns:r="http://schemas.openxmlformats.org/officeDocument/2006/relationships" r:id="rId2"/>
          </a:graphicData>
        </a:graphic>
      </p:graphicFrame>
      <p:sp>
        <p:nvSpPr>
          <p:cNvPr id="212" name="Shape 212"/>
          <p:cNvSpPr/>
          <p:nvPr/>
        </p:nvSpPr>
        <p:spPr>
          <a:xfrm>
            <a:off x="517932" y="788180"/>
            <a:ext cx="11968932"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Rapporto: personale/persona con LM</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 name="Shape 214"/>
          <p:cNvSpPr/>
          <p:nvPr/>
        </p:nvSpPr>
        <p:spPr>
          <a:xfrm>
            <a:off x="897918" y="1576517"/>
            <a:ext cx="9923606" cy="63007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20841" indent="-320841" algn="l">
              <a:lnSpc>
                <a:spcPct val="150000"/>
              </a:lnSpc>
              <a:buSzPct val="100000"/>
              <a:buChar char="•"/>
              <a:defRPr sz="3500" b="1">
                <a:solidFill>
                  <a:srgbClr val="FF9300"/>
                </a:solidFill>
                <a:latin typeface="Arial"/>
                <a:ea typeface="Arial"/>
                <a:cs typeface="Arial"/>
                <a:sym typeface="Arial"/>
              </a:defRPr>
            </a:pPr>
            <a:r>
              <a:t>Disomogenità delle Strutture</a:t>
            </a:r>
            <a:r>
              <a:rPr b="0"/>
              <a:t> </a:t>
            </a:r>
            <a:endParaRPr>
              <a:latin typeface="Calibri"/>
              <a:ea typeface="Calibri"/>
              <a:cs typeface="Calibri"/>
              <a:sym typeface="Calibri"/>
            </a:endParaRPr>
          </a:p>
          <a:p>
            <a:pPr marL="320841" indent="-320841" algn="l">
              <a:lnSpc>
                <a:spcPct val="150000"/>
              </a:lnSpc>
              <a:buSzPct val="100000"/>
              <a:buChar char="•"/>
              <a:defRPr sz="3500">
                <a:solidFill>
                  <a:srgbClr val="FF0000"/>
                </a:solidFill>
                <a:latin typeface="Arial"/>
                <a:ea typeface="Arial"/>
                <a:cs typeface="Arial"/>
                <a:sym typeface="Arial"/>
              </a:defRPr>
            </a:pPr>
            <a:r>
              <a:t>dei modelli </a:t>
            </a:r>
            <a:endParaRPr>
              <a:latin typeface="Calibri"/>
              <a:ea typeface="Calibri"/>
              <a:cs typeface="Calibri"/>
              <a:sym typeface="Calibri"/>
            </a:endParaRPr>
          </a:p>
          <a:p>
            <a:pPr marL="320841" indent="-320841" algn="l">
              <a:lnSpc>
                <a:spcPct val="150000"/>
              </a:lnSpc>
              <a:buSzPct val="100000"/>
              <a:buChar char="•"/>
              <a:defRPr sz="3500">
                <a:solidFill>
                  <a:srgbClr val="FF0000"/>
                </a:solidFill>
                <a:latin typeface="Arial"/>
                <a:ea typeface="Arial"/>
                <a:cs typeface="Arial"/>
                <a:sym typeface="Arial"/>
              </a:defRPr>
            </a:pPr>
            <a:r>
              <a:t>dei protocolli </a:t>
            </a:r>
            <a:endParaRPr>
              <a:latin typeface="Calibri"/>
              <a:ea typeface="Calibri"/>
              <a:cs typeface="Calibri"/>
              <a:sym typeface="Calibri"/>
            </a:endParaRPr>
          </a:p>
          <a:p>
            <a:pPr marL="320841" indent="-320841" algn="l">
              <a:lnSpc>
                <a:spcPct val="150000"/>
              </a:lnSpc>
              <a:spcBef>
                <a:spcPts val="800"/>
              </a:spcBef>
              <a:buSzPct val="100000"/>
              <a:buChar char="•"/>
              <a:defRPr sz="3500">
                <a:solidFill>
                  <a:srgbClr val="FF0000"/>
                </a:solidFill>
                <a:latin typeface="Arial"/>
                <a:ea typeface="Arial"/>
                <a:cs typeface="Arial"/>
                <a:sym typeface="Arial"/>
              </a:defRPr>
            </a:pPr>
            <a:r>
              <a:t>degli obbiettivi</a:t>
            </a:r>
          </a:p>
          <a:p>
            <a:pPr algn="l">
              <a:lnSpc>
                <a:spcPct val="150000"/>
              </a:lnSpc>
              <a:spcBef>
                <a:spcPts val="800"/>
              </a:spcBef>
              <a:defRPr sz="3500" b="1">
                <a:solidFill>
                  <a:srgbClr val="FF9300"/>
                </a:solidFill>
                <a:latin typeface="Calibri"/>
                <a:ea typeface="Calibri"/>
                <a:cs typeface="Calibri"/>
                <a:sym typeface="Calibri"/>
              </a:defRPr>
            </a:pPr>
            <a:endParaRPr/>
          </a:p>
          <a:p>
            <a:pPr marL="320841" indent="-320841" algn="l">
              <a:lnSpc>
                <a:spcPct val="150000"/>
              </a:lnSpc>
              <a:spcBef>
                <a:spcPts val="800"/>
              </a:spcBef>
              <a:buSzPct val="100000"/>
              <a:buChar char="•"/>
              <a:defRPr sz="3500" b="1">
                <a:solidFill>
                  <a:srgbClr val="FF9300"/>
                </a:solidFill>
                <a:latin typeface="Arial"/>
                <a:ea typeface="Arial"/>
                <a:cs typeface="Arial"/>
                <a:sym typeface="Arial"/>
              </a:defRPr>
            </a:pPr>
            <a:r>
              <a:t>Limitazione dell’efficacia e del risultato</a:t>
            </a:r>
          </a:p>
          <a:p>
            <a:pPr marL="320841" indent="-320841" algn="l">
              <a:lnSpc>
                <a:spcPct val="150000"/>
              </a:lnSpc>
              <a:spcBef>
                <a:spcPts val="800"/>
              </a:spcBef>
              <a:buSzPct val="100000"/>
              <a:buChar char="•"/>
              <a:defRPr sz="3500">
                <a:solidFill>
                  <a:srgbClr val="FF2600"/>
                </a:solidFill>
                <a:latin typeface="Arial"/>
                <a:ea typeface="Arial"/>
                <a:cs typeface="Arial"/>
                <a:sym typeface="Arial"/>
              </a:defRPr>
            </a:pPr>
            <a:r>
              <a:t> Diseconomie nella gestione delle risorse economiche e del personale</a:t>
            </a:r>
          </a:p>
        </p:txBody>
      </p:sp>
      <p:sp>
        <p:nvSpPr>
          <p:cNvPr id="215" name="Shape 215"/>
          <p:cNvSpPr/>
          <p:nvPr/>
        </p:nvSpPr>
        <p:spPr>
          <a:xfrm>
            <a:off x="2433011" y="528280"/>
            <a:ext cx="7244557"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I Risultati ci mostrano:</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0" name="image2.jpeg" descr="C:\Users\unita.spinale\Pictures\Archivi Illustrazioni - pizza, consegna - Cerca disegni clipart, illustrazioni ed immagini - rbr0016, rbr0016_jpg_file\IMG_ART_AlboPress.jpg"/>
          <p:cNvPicPr>
            <a:picLocks noChangeAspect="1"/>
          </p:cNvPicPr>
          <p:nvPr/>
        </p:nvPicPr>
        <p:blipFill>
          <a:blip r:embed="rId2">
            <a:extLst/>
          </a:blip>
          <a:stretch>
            <a:fillRect/>
          </a:stretch>
        </p:blipFill>
        <p:spPr>
          <a:xfrm>
            <a:off x="5349693" y="2658844"/>
            <a:ext cx="8286017" cy="6813665"/>
          </a:xfrm>
          <a:prstGeom prst="rect">
            <a:avLst/>
          </a:prstGeom>
          <a:ln w="12700">
            <a:miter lim="400000"/>
          </a:ln>
          <a:effectLst>
            <a:outerShdw blurRad="254000" dist="127000" dir="16200000" rotWithShape="0">
              <a:srgbClr val="000000">
                <a:alpha val="70000"/>
              </a:srgbClr>
            </a:outerShdw>
          </a:effectLst>
        </p:spPr>
      </p:pic>
      <p:sp>
        <p:nvSpPr>
          <p:cNvPr id="221" name="Shape 221"/>
          <p:cNvSpPr/>
          <p:nvPr/>
        </p:nvSpPr>
        <p:spPr>
          <a:xfrm>
            <a:off x="587212" y="2605491"/>
            <a:ext cx="6297690" cy="373393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800">
                <a:solidFill>
                  <a:srgbClr val="FF5613"/>
                </a:solidFill>
                <a:latin typeface="Times New Roman"/>
                <a:ea typeface="Times New Roman"/>
                <a:cs typeface="Times New Roman"/>
                <a:sym typeface="Times New Roman"/>
              </a:defRPr>
            </a:pPr>
            <a:r>
              <a:t> </a:t>
            </a:r>
            <a:r>
              <a:rPr b="1"/>
              <a:t>ANNO 2013 </a:t>
            </a:r>
          </a:p>
          <a:p>
            <a:pPr>
              <a:defRPr sz="2800">
                <a:solidFill>
                  <a:srgbClr val="FF5613"/>
                </a:solidFill>
                <a:latin typeface="Times New Roman"/>
                <a:ea typeface="Times New Roman"/>
                <a:cs typeface="Times New Roman"/>
                <a:sym typeface="Times New Roman"/>
              </a:defRPr>
            </a:pPr>
            <a:endParaRPr b="1"/>
          </a:p>
          <a:p>
            <a:pPr>
              <a:defRPr sz="2800">
                <a:solidFill>
                  <a:srgbClr val="FF5613"/>
                </a:solidFill>
                <a:latin typeface="Times New Roman"/>
                <a:ea typeface="Times New Roman"/>
                <a:cs typeface="Times New Roman"/>
                <a:sym typeface="Times New Roman"/>
              </a:defRPr>
            </a:pPr>
            <a:r>
              <a:t>Nuovi casi di Lesione Midollare </a:t>
            </a:r>
          </a:p>
          <a:p>
            <a:pPr>
              <a:defRPr sz="2800">
                <a:solidFill>
                  <a:srgbClr val="FF5613"/>
                </a:solidFill>
                <a:latin typeface="Times New Roman"/>
                <a:ea typeface="Times New Roman"/>
                <a:cs typeface="Times New Roman"/>
                <a:sym typeface="Times New Roman"/>
              </a:defRPr>
            </a:pPr>
            <a:r>
              <a:t>      </a:t>
            </a:r>
            <a:r>
              <a:rPr b="1"/>
              <a:t>35 arruolati nello studio</a:t>
            </a:r>
          </a:p>
          <a:p>
            <a:pPr>
              <a:defRPr sz="2800">
                <a:solidFill>
                  <a:srgbClr val="FF5613"/>
                </a:solidFill>
                <a:latin typeface="Times New Roman"/>
                <a:ea typeface="Times New Roman"/>
                <a:cs typeface="Times New Roman"/>
                <a:sym typeface="Times New Roman"/>
              </a:defRPr>
            </a:pPr>
            <a:endParaRPr b="1"/>
          </a:p>
          <a:p>
            <a:pPr>
              <a:defRPr sz="2800">
                <a:solidFill>
                  <a:srgbClr val="FF5613"/>
                </a:solidFill>
                <a:latin typeface="Times New Roman"/>
                <a:ea typeface="Times New Roman"/>
                <a:cs typeface="Times New Roman"/>
                <a:sym typeface="Times New Roman"/>
              </a:defRPr>
            </a:pPr>
            <a:r>
              <a:t>54%      traumatiche</a:t>
            </a:r>
          </a:p>
          <a:p>
            <a:pPr>
              <a:defRPr sz="2800">
                <a:solidFill>
                  <a:srgbClr val="FF5613"/>
                </a:solidFill>
                <a:latin typeface="Times New Roman"/>
                <a:ea typeface="Times New Roman"/>
                <a:cs typeface="Times New Roman"/>
                <a:sym typeface="Times New Roman"/>
              </a:defRPr>
            </a:pPr>
            <a:r>
              <a:t>46%      non traumatiche</a:t>
            </a:r>
          </a:p>
          <a:p>
            <a:pPr>
              <a:defRPr sz="2800">
                <a:solidFill>
                  <a:srgbClr val="FF5613"/>
                </a:solidFill>
                <a:latin typeface="Times New Roman"/>
                <a:ea typeface="Times New Roman"/>
                <a:cs typeface="Times New Roman"/>
                <a:sym typeface="Times New Roman"/>
              </a:defRPr>
            </a:pPr>
            <a:endParaRPr/>
          </a:p>
          <a:p>
            <a:pPr>
              <a:defRPr sz="2800" b="1">
                <a:solidFill>
                  <a:srgbClr val="FF5613"/>
                </a:solidFill>
                <a:latin typeface="Times New Roman"/>
                <a:ea typeface="Times New Roman"/>
                <a:cs typeface="Times New Roman"/>
                <a:sym typeface="Times New Roman"/>
              </a:defRPr>
            </a:pPr>
            <a:r>
              <a:t>Incidenza = 39.5 casi/milione ab./anno</a:t>
            </a:r>
          </a:p>
        </p:txBody>
      </p:sp>
      <p:sp>
        <p:nvSpPr>
          <p:cNvPr id="222" name="Shape 222"/>
          <p:cNvSpPr/>
          <p:nvPr/>
        </p:nvSpPr>
        <p:spPr>
          <a:xfrm>
            <a:off x="363001" y="6521283"/>
            <a:ext cx="7220376" cy="231638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l">
              <a:defRPr sz="1900" b="1">
                <a:solidFill>
                  <a:srgbClr val="FE8114"/>
                </a:solidFill>
                <a:latin typeface="Times New Roman"/>
                <a:ea typeface="Times New Roman"/>
                <a:cs typeface="Times New Roman"/>
                <a:sym typeface="Times New Roman"/>
              </a:defRPr>
            </a:pPr>
            <a:r>
              <a:t>Correzione sottostima con dati prevalenza giorno indice e SDO </a:t>
            </a:r>
          </a:p>
          <a:p>
            <a:pPr lvl="1" indent="342900" algn="l">
              <a:defRPr sz="1900" b="1">
                <a:solidFill>
                  <a:srgbClr val="FE8114"/>
                </a:solidFill>
                <a:latin typeface="Times New Roman"/>
                <a:ea typeface="Times New Roman"/>
                <a:cs typeface="Times New Roman"/>
                <a:sym typeface="Times New Roman"/>
              </a:defRPr>
            </a:pPr>
            <a:r>
              <a:t>Incidenza possibile</a:t>
            </a:r>
          </a:p>
          <a:p>
            <a:pPr lvl="1" indent="342900" algn="l">
              <a:defRPr sz="1900" b="1">
                <a:solidFill>
                  <a:srgbClr val="FE8114"/>
                </a:solidFill>
                <a:latin typeface="Times New Roman"/>
                <a:ea typeface="Times New Roman"/>
                <a:cs typeface="Times New Roman"/>
                <a:sym typeface="Times New Roman"/>
              </a:defRPr>
            </a:pPr>
            <a:r>
              <a:t>range  50 - 88 casi/milione ab./anno </a:t>
            </a:r>
            <a:endParaRPr u="sng"/>
          </a:p>
          <a:p>
            <a:pPr algn="l">
              <a:defRPr sz="1900" b="1">
                <a:solidFill>
                  <a:srgbClr val="FE8114"/>
                </a:solidFill>
                <a:latin typeface="Times New Roman"/>
                <a:ea typeface="Times New Roman"/>
                <a:cs typeface="Times New Roman"/>
                <a:sym typeface="Times New Roman"/>
              </a:defRPr>
            </a:pPr>
            <a:endParaRPr u="sng"/>
          </a:p>
          <a:p>
            <a:pPr algn="l">
              <a:defRPr sz="1900" b="1">
                <a:solidFill>
                  <a:srgbClr val="FE8114"/>
                </a:solidFill>
                <a:latin typeface="Times New Roman"/>
                <a:ea typeface="Times New Roman"/>
                <a:cs typeface="Times New Roman"/>
                <a:sym typeface="Times New Roman"/>
              </a:defRPr>
            </a:pPr>
            <a:r>
              <a:t>calcolata sulla popolazione umbra del 2012 </a:t>
            </a:r>
          </a:p>
          <a:p>
            <a:pPr algn="l">
              <a:defRPr sz="1900" b="1">
                <a:solidFill>
                  <a:srgbClr val="FE8114"/>
                </a:solidFill>
                <a:latin typeface="Times New Roman"/>
                <a:ea typeface="Times New Roman"/>
                <a:cs typeface="Times New Roman"/>
                <a:sym typeface="Times New Roman"/>
              </a:defRPr>
            </a:pPr>
            <a:r>
              <a:t>(886.239 abitanti-dati ISTAT)</a:t>
            </a:r>
          </a:p>
          <a:p>
            <a:pPr algn="l">
              <a:defRPr sz="1900" b="1">
                <a:solidFill>
                  <a:srgbClr val="FE8114"/>
                </a:solidFill>
                <a:latin typeface="Times New Roman"/>
                <a:ea typeface="Times New Roman"/>
                <a:cs typeface="Times New Roman"/>
                <a:sym typeface="Times New Roman"/>
              </a:defRPr>
            </a:pPr>
            <a:r>
              <a:t>              </a:t>
            </a:r>
          </a:p>
          <a:p>
            <a:pPr algn="l">
              <a:defRPr sz="1900" b="1">
                <a:solidFill>
                  <a:srgbClr val="FE8114"/>
                </a:solidFill>
                <a:latin typeface="Times New Roman"/>
                <a:ea typeface="Times New Roman"/>
                <a:cs typeface="Times New Roman"/>
                <a:sym typeface="Times New Roman"/>
              </a:defRPr>
            </a:pPr>
            <a:r>
              <a:t>  </a:t>
            </a:r>
          </a:p>
        </p:txBody>
      </p:sp>
      <p:sp>
        <p:nvSpPr>
          <p:cNvPr id="223" name="Shape 223"/>
          <p:cNvSpPr/>
          <p:nvPr/>
        </p:nvSpPr>
        <p:spPr>
          <a:xfrm>
            <a:off x="511385" y="24523"/>
            <a:ext cx="11982030" cy="2186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800">
                <a:solidFill>
                  <a:srgbClr val="FF9300"/>
                </a:solidFill>
                <a:latin typeface="Arial Rounded MT Bold"/>
                <a:ea typeface="Arial Rounded MT Bold"/>
                <a:cs typeface="Arial Rounded MT Bold"/>
                <a:sym typeface="Arial Rounded MT Bold"/>
              </a:defRPr>
            </a:lvl1pPr>
          </a:lstStyle>
          <a:p>
            <a:r>
              <a:t>Studio sull’incidenza e la prognosi delle Lesioni Midollari traumatiche e non  nella Regione dell’Umbria - SCIUR</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 name="Shape 225"/>
          <p:cNvSpPr/>
          <p:nvPr/>
        </p:nvSpPr>
        <p:spPr>
          <a:xfrm>
            <a:off x="-81253" y="1520542"/>
            <a:ext cx="13086054" cy="22570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800">
                <a:solidFill>
                  <a:srgbClr val="011993"/>
                </a:solidFill>
                <a:latin typeface="Palatino"/>
                <a:ea typeface="Palatino"/>
                <a:cs typeface="Palatino"/>
                <a:sym typeface="Palatino"/>
              </a:defRPr>
            </a:pPr>
            <a:r>
              <a:rPr dirty="0" err="1"/>
              <a:t>Gestione</a:t>
            </a:r>
            <a:r>
              <a:rPr dirty="0"/>
              <a:t> </a:t>
            </a:r>
            <a:r>
              <a:rPr dirty="0" err="1"/>
              <a:t>dei</a:t>
            </a:r>
            <a:r>
              <a:rPr dirty="0"/>
              <a:t> </a:t>
            </a:r>
            <a:r>
              <a:rPr dirty="0" err="1"/>
              <a:t>pazienti</a:t>
            </a:r>
            <a:r>
              <a:rPr dirty="0"/>
              <a:t> sin </a:t>
            </a:r>
            <a:r>
              <a:rPr dirty="0" err="1"/>
              <a:t>dalla</a:t>
            </a:r>
            <a:r>
              <a:rPr dirty="0"/>
              <a:t> </a:t>
            </a:r>
            <a:r>
              <a:rPr dirty="0" err="1"/>
              <a:t>fase</a:t>
            </a:r>
            <a:r>
              <a:rPr dirty="0"/>
              <a:t> </a:t>
            </a:r>
            <a:r>
              <a:rPr dirty="0" err="1"/>
              <a:t>acuta</a:t>
            </a:r>
            <a:r>
              <a:rPr dirty="0"/>
              <a:t> con </a:t>
            </a:r>
            <a:r>
              <a:rPr dirty="0" err="1"/>
              <a:t>problematiche</a:t>
            </a:r>
            <a:r>
              <a:rPr dirty="0"/>
              <a:t> </a:t>
            </a:r>
            <a:r>
              <a:rPr dirty="0" err="1"/>
              <a:t>vitali</a:t>
            </a:r>
            <a:r>
              <a:rPr dirty="0"/>
              <a:t> </a:t>
            </a:r>
            <a:r>
              <a:rPr dirty="0" err="1"/>
              <a:t>che</a:t>
            </a:r>
            <a:r>
              <a:rPr dirty="0"/>
              <a:t> </a:t>
            </a:r>
            <a:r>
              <a:rPr dirty="0" err="1"/>
              <a:t>richiedono</a:t>
            </a:r>
            <a:endParaRPr dirty="0"/>
          </a:p>
          <a:p>
            <a:pPr>
              <a:defRPr sz="2800">
                <a:solidFill>
                  <a:srgbClr val="011993"/>
                </a:solidFill>
                <a:latin typeface="Palatino"/>
                <a:ea typeface="Palatino"/>
                <a:cs typeface="Palatino"/>
                <a:sym typeface="Palatino"/>
              </a:defRPr>
            </a:pPr>
            <a:r>
              <a:rPr dirty="0"/>
              <a:t> </a:t>
            </a:r>
            <a:r>
              <a:rPr dirty="0" err="1"/>
              <a:t>l'intervento</a:t>
            </a:r>
            <a:r>
              <a:rPr dirty="0"/>
              <a:t> </a:t>
            </a:r>
            <a:r>
              <a:rPr dirty="0" err="1"/>
              <a:t>intensivo</a:t>
            </a:r>
            <a:r>
              <a:rPr dirty="0"/>
              <a:t> medico-</a:t>
            </a:r>
            <a:r>
              <a:rPr dirty="0" err="1"/>
              <a:t>internistico</a:t>
            </a:r>
            <a:r>
              <a:rPr dirty="0"/>
              <a:t>, di </a:t>
            </a:r>
            <a:r>
              <a:rPr dirty="0" err="1"/>
              <a:t>assistenza</a:t>
            </a:r>
            <a:r>
              <a:rPr dirty="0"/>
              <a:t> </a:t>
            </a:r>
            <a:r>
              <a:rPr dirty="0" err="1"/>
              <a:t>infermieristica</a:t>
            </a:r>
            <a:r>
              <a:rPr dirty="0"/>
              <a:t> </a:t>
            </a:r>
          </a:p>
          <a:p>
            <a:pPr>
              <a:defRPr sz="2800">
                <a:solidFill>
                  <a:srgbClr val="011993"/>
                </a:solidFill>
                <a:latin typeface="Palatino"/>
                <a:ea typeface="Palatino"/>
                <a:cs typeface="Palatino"/>
                <a:sym typeface="Palatino"/>
              </a:defRPr>
            </a:pPr>
            <a:r>
              <a:rPr dirty="0"/>
              <a:t>e </a:t>
            </a:r>
            <a:r>
              <a:rPr dirty="0" err="1"/>
              <a:t>riabilitativa</a:t>
            </a:r>
            <a:r>
              <a:rPr dirty="0"/>
              <a:t> in un </a:t>
            </a:r>
            <a:r>
              <a:rPr dirty="0" err="1"/>
              <a:t>ambiente</a:t>
            </a:r>
            <a:r>
              <a:rPr dirty="0"/>
              <a:t> ad </a:t>
            </a:r>
            <a:r>
              <a:rPr dirty="0" err="1"/>
              <a:t>alta</a:t>
            </a:r>
            <a:r>
              <a:rPr dirty="0"/>
              <a:t> </a:t>
            </a:r>
            <a:r>
              <a:rPr dirty="0" err="1"/>
              <a:t>specificità</a:t>
            </a:r>
            <a:r>
              <a:rPr dirty="0"/>
              <a:t> (</a:t>
            </a:r>
            <a:r>
              <a:rPr dirty="0" err="1"/>
              <a:t>professionale</a:t>
            </a:r>
            <a:r>
              <a:rPr dirty="0"/>
              <a:t>, </a:t>
            </a:r>
            <a:r>
              <a:rPr dirty="0" err="1"/>
              <a:t>strutturale</a:t>
            </a:r>
            <a:endParaRPr dirty="0"/>
          </a:p>
          <a:p>
            <a:pPr>
              <a:defRPr sz="2800">
                <a:solidFill>
                  <a:srgbClr val="011993"/>
                </a:solidFill>
                <a:latin typeface="Palatino"/>
                <a:ea typeface="Palatino"/>
                <a:cs typeface="Palatino"/>
                <a:sym typeface="Palatino"/>
              </a:defRPr>
            </a:pPr>
            <a:r>
              <a:rPr dirty="0"/>
              <a:t> e </a:t>
            </a:r>
            <a:r>
              <a:rPr dirty="0" err="1"/>
              <a:t>tecnologica</a:t>
            </a:r>
            <a:r>
              <a:rPr dirty="0"/>
              <a:t>).</a:t>
            </a:r>
            <a:r>
              <a:rPr dirty="0" err="1"/>
              <a:t>l'intervento</a:t>
            </a:r>
            <a:r>
              <a:rPr dirty="0"/>
              <a:t> </a:t>
            </a:r>
            <a:r>
              <a:rPr dirty="0" err="1"/>
              <a:t>multidisciplinare</a:t>
            </a:r>
            <a:r>
              <a:rPr dirty="0"/>
              <a:t> di </a:t>
            </a:r>
            <a:r>
              <a:rPr dirty="0" err="1"/>
              <a:t>riabilitazione</a:t>
            </a:r>
            <a:r>
              <a:rPr dirty="0"/>
              <a:t> </a:t>
            </a:r>
            <a:r>
              <a:rPr dirty="0" err="1"/>
              <a:t>intensiva</a:t>
            </a:r>
            <a:r>
              <a:rPr dirty="0"/>
              <a:t> </a:t>
            </a:r>
            <a:r>
              <a:rPr dirty="0" err="1"/>
              <a:t>si</a:t>
            </a:r>
            <a:r>
              <a:rPr dirty="0"/>
              <a:t> </a:t>
            </a:r>
          </a:p>
          <a:p>
            <a:pPr>
              <a:defRPr sz="2800">
                <a:solidFill>
                  <a:srgbClr val="011993"/>
                </a:solidFill>
                <a:latin typeface="Palatino"/>
                <a:ea typeface="Palatino"/>
                <a:cs typeface="Palatino"/>
                <a:sym typeface="Palatino"/>
              </a:defRPr>
            </a:pPr>
            <a:r>
              <a:rPr dirty="0" err="1"/>
              <a:t>articola</a:t>
            </a:r>
            <a:r>
              <a:rPr dirty="0"/>
              <a:t> </a:t>
            </a:r>
            <a:r>
              <a:rPr dirty="0" err="1"/>
              <a:t>nei</a:t>
            </a:r>
            <a:r>
              <a:rPr dirty="0"/>
              <a:t> </a:t>
            </a:r>
            <a:r>
              <a:rPr dirty="0" err="1"/>
              <a:t>seguenti</a:t>
            </a:r>
            <a:r>
              <a:rPr dirty="0"/>
              <a:t> </a:t>
            </a:r>
            <a:r>
              <a:rPr dirty="0" err="1"/>
              <a:t>punti</a:t>
            </a:r>
            <a:r>
              <a:rPr dirty="0"/>
              <a:t>:</a:t>
            </a:r>
          </a:p>
        </p:txBody>
      </p:sp>
      <p:sp>
        <p:nvSpPr>
          <p:cNvPr id="226" name="Shape 226"/>
          <p:cNvSpPr/>
          <p:nvPr/>
        </p:nvSpPr>
        <p:spPr>
          <a:xfrm>
            <a:off x="309037" y="4034359"/>
            <a:ext cx="12162074" cy="528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10551" indent="-210551" algn="l">
              <a:buSzPct val="100000"/>
              <a:buChar char="•"/>
              <a:defRPr sz="2500">
                <a:solidFill>
                  <a:srgbClr val="FF2600"/>
                </a:solidFill>
                <a:latin typeface="Palatino"/>
                <a:ea typeface="Palatino"/>
                <a:cs typeface="Palatino"/>
                <a:sym typeface="Palatino"/>
              </a:defRPr>
            </a:pPr>
            <a:r>
              <a:rPr dirty="0" err="1"/>
              <a:t>valutazione</a:t>
            </a:r>
            <a:r>
              <a:rPr dirty="0"/>
              <a:t> </a:t>
            </a:r>
            <a:r>
              <a:rPr dirty="0" err="1"/>
              <a:t>della</a:t>
            </a:r>
            <a:r>
              <a:rPr dirty="0"/>
              <a:t> </a:t>
            </a:r>
            <a:r>
              <a:rPr dirty="0" err="1"/>
              <a:t>lesione</a:t>
            </a:r>
            <a:r>
              <a:rPr dirty="0"/>
              <a:t> </a:t>
            </a:r>
            <a:r>
              <a:rPr dirty="0" err="1"/>
              <a:t>midollare</a:t>
            </a:r>
            <a:r>
              <a:rPr dirty="0"/>
              <a:t> e </a:t>
            </a:r>
            <a:r>
              <a:rPr dirty="0" err="1"/>
              <a:t>dei</a:t>
            </a:r>
            <a:r>
              <a:rPr dirty="0"/>
              <a:t> deficit </a:t>
            </a:r>
            <a:r>
              <a:rPr dirty="0" err="1"/>
              <a:t>che</a:t>
            </a:r>
            <a:r>
              <a:rPr dirty="0"/>
              <a:t> ne </a:t>
            </a:r>
            <a:r>
              <a:rPr dirty="0" err="1"/>
              <a:t>risultano</a:t>
            </a:r>
            <a:r>
              <a:rPr dirty="0"/>
              <a:t> </a:t>
            </a:r>
          </a:p>
          <a:p>
            <a:pPr marL="210551" indent="-210551" algn="l">
              <a:buSzPct val="100000"/>
              <a:buChar char="•"/>
              <a:defRPr sz="2500">
                <a:solidFill>
                  <a:srgbClr val="FF2600"/>
                </a:solidFill>
                <a:latin typeface="Palatino"/>
                <a:ea typeface="Palatino"/>
                <a:cs typeface="Palatino"/>
                <a:sym typeface="Palatino"/>
              </a:defRPr>
            </a:pPr>
            <a:r>
              <a:rPr dirty="0" err="1"/>
              <a:t>individuazione</a:t>
            </a:r>
            <a:r>
              <a:rPr dirty="0"/>
              <a:t> </a:t>
            </a:r>
            <a:r>
              <a:rPr dirty="0" err="1"/>
              <a:t>degli</a:t>
            </a:r>
            <a:r>
              <a:rPr dirty="0"/>
              <a:t> </a:t>
            </a:r>
            <a:r>
              <a:rPr dirty="0" err="1"/>
              <a:t>obiettivi</a:t>
            </a:r>
            <a:r>
              <a:rPr dirty="0"/>
              <a:t> </a:t>
            </a:r>
            <a:r>
              <a:rPr dirty="0" err="1"/>
              <a:t>raggiungibili</a:t>
            </a:r>
            <a:r>
              <a:rPr dirty="0"/>
              <a:t> </a:t>
            </a:r>
          </a:p>
          <a:p>
            <a:pPr marL="210551" indent="-210551" algn="l">
              <a:buSzPct val="100000"/>
              <a:buChar char="•"/>
              <a:defRPr sz="2500">
                <a:solidFill>
                  <a:srgbClr val="FF2600"/>
                </a:solidFill>
                <a:latin typeface="Palatino"/>
                <a:ea typeface="Palatino"/>
                <a:cs typeface="Palatino"/>
                <a:sym typeface="Palatino"/>
              </a:defRPr>
            </a:pPr>
            <a:r>
              <a:rPr dirty="0" err="1"/>
              <a:t>definizione</a:t>
            </a:r>
            <a:r>
              <a:rPr dirty="0"/>
              <a:t> </a:t>
            </a:r>
            <a:r>
              <a:rPr dirty="0" err="1"/>
              <a:t>degli</a:t>
            </a:r>
            <a:r>
              <a:rPr dirty="0"/>
              <a:t> </a:t>
            </a:r>
            <a:r>
              <a:rPr dirty="0" err="1"/>
              <a:t>obiettivi</a:t>
            </a:r>
            <a:r>
              <a:rPr dirty="0"/>
              <a:t> </a:t>
            </a:r>
            <a:r>
              <a:rPr dirty="0" err="1"/>
              <a:t>specifici</a:t>
            </a:r>
            <a:r>
              <a:rPr dirty="0"/>
              <a:t>, </a:t>
            </a:r>
            <a:r>
              <a:rPr dirty="0" err="1"/>
              <a:t>anche</a:t>
            </a:r>
            <a:r>
              <a:rPr dirty="0"/>
              <a:t> in </a:t>
            </a:r>
            <a:r>
              <a:rPr dirty="0" err="1"/>
              <a:t>funzioni</a:t>
            </a:r>
            <a:r>
              <a:rPr dirty="0"/>
              <a:t> </a:t>
            </a:r>
            <a:r>
              <a:rPr dirty="0" err="1"/>
              <a:t>delle</a:t>
            </a:r>
            <a:r>
              <a:rPr dirty="0"/>
              <a:t> </a:t>
            </a:r>
            <a:r>
              <a:rPr dirty="0" err="1"/>
              <a:t>esigenze</a:t>
            </a:r>
            <a:r>
              <a:rPr dirty="0"/>
              <a:t> del </a:t>
            </a:r>
            <a:r>
              <a:rPr dirty="0" err="1"/>
              <a:t>paziente</a:t>
            </a:r>
            <a:r>
              <a:rPr dirty="0"/>
              <a:t> e </a:t>
            </a:r>
            <a:r>
              <a:rPr dirty="0" err="1"/>
              <a:t>dei</a:t>
            </a:r>
            <a:r>
              <a:rPr dirty="0"/>
              <a:t> </a:t>
            </a:r>
            <a:r>
              <a:rPr dirty="0" err="1"/>
              <a:t>suoi</a:t>
            </a:r>
            <a:r>
              <a:rPr dirty="0"/>
              <a:t> </a:t>
            </a:r>
            <a:r>
              <a:rPr dirty="0" err="1"/>
              <a:t>familiari</a:t>
            </a:r>
            <a:endParaRPr dirty="0"/>
          </a:p>
          <a:p>
            <a:pPr marL="210551" indent="-210551" algn="l">
              <a:buSzPct val="100000"/>
              <a:buChar char="•"/>
              <a:defRPr sz="2500">
                <a:solidFill>
                  <a:srgbClr val="FF2600"/>
                </a:solidFill>
                <a:latin typeface="Palatino"/>
                <a:ea typeface="Palatino"/>
                <a:cs typeface="Palatino"/>
                <a:sym typeface="Palatino"/>
              </a:defRPr>
            </a:pPr>
            <a:r>
              <a:rPr dirty="0" err="1"/>
              <a:t>programmazione</a:t>
            </a:r>
            <a:r>
              <a:rPr dirty="0"/>
              <a:t> </a:t>
            </a:r>
            <a:r>
              <a:rPr dirty="0" err="1"/>
              <a:t>ed</a:t>
            </a:r>
            <a:r>
              <a:rPr dirty="0"/>
              <a:t> </a:t>
            </a:r>
            <a:r>
              <a:rPr dirty="0" err="1"/>
              <a:t>attuazione</a:t>
            </a:r>
            <a:r>
              <a:rPr dirty="0"/>
              <a:t> </a:t>
            </a:r>
            <a:r>
              <a:rPr dirty="0" err="1"/>
              <a:t>degli</a:t>
            </a:r>
            <a:r>
              <a:rPr dirty="0"/>
              <a:t> </a:t>
            </a:r>
            <a:r>
              <a:rPr dirty="0" err="1"/>
              <a:t>interventi</a:t>
            </a:r>
            <a:r>
              <a:rPr dirty="0"/>
              <a:t>: </a:t>
            </a:r>
          </a:p>
          <a:p>
            <a:pPr marL="417763" indent="-417763" algn="l">
              <a:buSzPct val="100000"/>
              <a:buAutoNum type="alphaUcPeriod"/>
              <a:defRPr sz="2500">
                <a:solidFill>
                  <a:srgbClr val="FF2600"/>
                </a:solidFill>
                <a:latin typeface="Palatino"/>
                <a:ea typeface="Palatino"/>
                <a:cs typeface="Palatino"/>
                <a:sym typeface="Palatino"/>
              </a:defRPr>
            </a:pPr>
            <a:r>
              <a:rPr dirty="0" err="1"/>
              <a:t>riabilitativi</a:t>
            </a:r>
            <a:r>
              <a:rPr dirty="0"/>
              <a:t> </a:t>
            </a:r>
          </a:p>
          <a:p>
            <a:pPr marL="417763" indent="-417763" algn="l">
              <a:buSzPct val="100000"/>
              <a:buAutoNum type="alphaUcPeriod"/>
              <a:defRPr sz="2500">
                <a:solidFill>
                  <a:srgbClr val="FF2600"/>
                </a:solidFill>
                <a:latin typeface="Palatino"/>
                <a:ea typeface="Palatino"/>
                <a:cs typeface="Palatino"/>
                <a:sym typeface="Palatino"/>
              </a:defRPr>
            </a:pPr>
            <a:r>
              <a:rPr dirty="0" err="1"/>
              <a:t>diagnostici-terapeutici</a:t>
            </a:r>
            <a:r>
              <a:rPr dirty="0"/>
              <a:t> </a:t>
            </a:r>
          </a:p>
          <a:p>
            <a:pPr marL="417763" indent="-417763" algn="l">
              <a:buSzPct val="100000"/>
              <a:buAutoNum type="alphaUcPeriod"/>
              <a:defRPr sz="2500">
                <a:solidFill>
                  <a:srgbClr val="FF2600"/>
                </a:solidFill>
                <a:latin typeface="Palatino"/>
                <a:ea typeface="Palatino"/>
                <a:cs typeface="Palatino"/>
                <a:sym typeface="Palatino"/>
              </a:defRPr>
            </a:pPr>
            <a:r>
              <a:rPr dirty="0" err="1"/>
              <a:t>assistenziali</a:t>
            </a:r>
            <a:r>
              <a:rPr dirty="0"/>
              <a:t> </a:t>
            </a:r>
          </a:p>
          <a:p>
            <a:pPr marL="417763" indent="-417763" algn="l">
              <a:buSzPct val="100000"/>
              <a:buAutoNum type="alphaUcPeriod"/>
              <a:defRPr sz="2500">
                <a:solidFill>
                  <a:srgbClr val="FF2600"/>
                </a:solidFill>
                <a:latin typeface="Palatino"/>
                <a:ea typeface="Palatino"/>
                <a:cs typeface="Palatino"/>
                <a:sym typeface="Palatino"/>
              </a:defRPr>
            </a:pPr>
            <a:r>
              <a:rPr dirty="0" err="1"/>
              <a:t>sociali</a:t>
            </a:r>
            <a:endParaRPr dirty="0"/>
          </a:p>
          <a:p>
            <a:pPr marL="210551" indent="-210551" algn="l">
              <a:buSzPct val="100000"/>
              <a:buChar char="•"/>
              <a:defRPr sz="2500">
                <a:solidFill>
                  <a:srgbClr val="FF2600"/>
                </a:solidFill>
                <a:latin typeface="Palatino"/>
                <a:ea typeface="Palatino"/>
                <a:cs typeface="Palatino"/>
                <a:sym typeface="Palatino"/>
              </a:defRPr>
            </a:pPr>
            <a:r>
              <a:rPr dirty="0" err="1"/>
              <a:t>attivazione</a:t>
            </a:r>
            <a:r>
              <a:rPr dirty="0"/>
              <a:t> del </a:t>
            </a:r>
            <a:r>
              <a:rPr dirty="0" err="1"/>
              <a:t>collegamento</a:t>
            </a:r>
            <a:r>
              <a:rPr dirty="0"/>
              <a:t> con </a:t>
            </a:r>
            <a:r>
              <a:rPr dirty="0" err="1"/>
              <a:t>i</a:t>
            </a:r>
            <a:r>
              <a:rPr dirty="0"/>
              <a:t> </a:t>
            </a:r>
            <a:r>
              <a:rPr dirty="0" err="1"/>
              <a:t>sevizi</a:t>
            </a:r>
            <a:r>
              <a:rPr dirty="0"/>
              <a:t> </a:t>
            </a:r>
            <a:r>
              <a:rPr dirty="0" err="1"/>
              <a:t>territoriali</a:t>
            </a:r>
            <a:endParaRPr dirty="0"/>
          </a:p>
          <a:p>
            <a:pPr marL="210551" indent="-210551" algn="l">
              <a:buSzPct val="100000"/>
              <a:buChar char="•"/>
              <a:defRPr sz="2500">
                <a:solidFill>
                  <a:srgbClr val="FF2600"/>
                </a:solidFill>
                <a:latin typeface="Palatino"/>
                <a:ea typeface="Palatino"/>
                <a:cs typeface="Palatino"/>
                <a:sym typeface="Palatino"/>
              </a:defRPr>
            </a:pPr>
            <a:r>
              <a:rPr dirty="0" err="1"/>
              <a:t>interventi</a:t>
            </a:r>
            <a:r>
              <a:rPr dirty="0"/>
              <a:t> </a:t>
            </a:r>
            <a:r>
              <a:rPr dirty="0" err="1"/>
              <a:t>educativi</a:t>
            </a:r>
            <a:r>
              <a:rPr dirty="0"/>
              <a:t> </a:t>
            </a:r>
            <a:r>
              <a:rPr dirty="0" err="1"/>
              <a:t>ai</a:t>
            </a:r>
            <a:r>
              <a:rPr dirty="0"/>
              <a:t> </a:t>
            </a:r>
            <a:r>
              <a:rPr dirty="0" err="1"/>
              <a:t>pazienti</a:t>
            </a:r>
            <a:r>
              <a:rPr dirty="0"/>
              <a:t> </a:t>
            </a:r>
            <a:r>
              <a:rPr dirty="0" err="1"/>
              <a:t>ed</a:t>
            </a:r>
            <a:r>
              <a:rPr dirty="0"/>
              <a:t> a </a:t>
            </a:r>
            <a:r>
              <a:rPr dirty="0" err="1"/>
              <a:t>suoi</a:t>
            </a:r>
            <a:r>
              <a:rPr dirty="0"/>
              <a:t> </a:t>
            </a:r>
            <a:r>
              <a:rPr dirty="0" err="1"/>
              <a:t>familiari</a:t>
            </a:r>
            <a:endParaRPr dirty="0"/>
          </a:p>
          <a:p>
            <a:pPr marL="210551" indent="-210551" algn="l">
              <a:buSzPct val="100000"/>
              <a:buChar char="•"/>
              <a:defRPr sz="2500">
                <a:solidFill>
                  <a:srgbClr val="FF2600"/>
                </a:solidFill>
                <a:latin typeface="Palatino"/>
                <a:ea typeface="Palatino"/>
                <a:cs typeface="Palatino"/>
                <a:sym typeface="Palatino"/>
              </a:defRPr>
            </a:pPr>
            <a:r>
              <a:rPr dirty="0" err="1"/>
              <a:t>realizzazione</a:t>
            </a:r>
            <a:r>
              <a:rPr dirty="0"/>
              <a:t> </a:t>
            </a:r>
            <a:r>
              <a:rPr dirty="0" err="1"/>
              <a:t>della</a:t>
            </a:r>
            <a:r>
              <a:rPr dirty="0"/>
              <a:t> </a:t>
            </a:r>
            <a:r>
              <a:rPr dirty="0" err="1"/>
              <a:t>presa</a:t>
            </a:r>
            <a:r>
              <a:rPr dirty="0"/>
              <a:t> in </a:t>
            </a:r>
            <a:r>
              <a:rPr dirty="0" err="1"/>
              <a:t>carico</a:t>
            </a:r>
            <a:r>
              <a:rPr dirty="0"/>
              <a:t> </a:t>
            </a:r>
            <a:r>
              <a:rPr dirty="0" err="1"/>
              <a:t>psicologica</a:t>
            </a:r>
            <a:r>
              <a:rPr dirty="0"/>
              <a:t> e </a:t>
            </a:r>
            <a:r>
              <a:rPr dirty="0" err="1"/>
              <a:t>sociale</a:t>
            </a:r>
            <a:r>
              <a:rPr dirty="0"/>
              <a:t> </a:t>
            </a:r>
          </a:p>
        </p:txBody>
      </p:sp>
      <p:sp>
        <p:nvSpPr>
          <p:cNvPr id="227" name="Shape 227"/>
          <p:cNvSpPr/>
          <p:nvPr/>
        </p:nvSpPr>
        <p:spPr>
          <a:xfrm>
            <a:off x="2433238" y="101746"/>
            <a:ext cx="7913664"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Le US e i servizi dedicati</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 name="Shape 161"/>
          <p:cNvSpPr/>
          <p:nvPr/>
        </p:nvSpPr>
        <p:spPr>
          <a:xfrm>
            <a:off x="121338" y="2429630"/>
            <a:ext cx="6920318" cy="1828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a:solidFill>
                  <a:srgbClr val="FF9300"/>
                </a:solidFill>
                <a:latin typeface="Arial Rounded MT Bold"/>
                <a:ea typeface="Arial Rounded MT Bold"/>
                <a:cs typeface="Arial Rounded MT Bold"/>
                <a:sym typeface="Arial Rounded MT Bold"/>
              </a:defRPr>
            </a:lvl1pPr>
          </a:lstStyle>
          <a:p>
            <a:r>
              <a:t>La Federazione attraverso le Associazioni territoriali aderenti , con il coinvolgimento dei direttori delle US ha rilevato una serie di dati.</a:t>
            </a:r>
          </a:p>
        </p:txBody>
      </p:sp>
      <p:sp>
        <p:nvSpPr>
          <p:cNvPr id="162" name="Shape 162"/>
          <p:cNvSpPr/>
          <p:nvPr/>
        </p:nvSpPr>
        <p:spPr>
          <a:xfrm>
            <a:off x="6373" y="5544070"/>
            <a:ext cx="7069960" cy="2260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a:solidFill>
                  <a:srgbClr val="FF0000"/>
                </a:solidFill>
                <a:latin typeface="Arial Rounded MT Bold"/>
                <a:ea typeface="Arial Rounded MT Bold"/>
                <a:cs typeface="Arial Rounded MT Bold"/>
                <a:sym typeface="Arial Rounded MT Bold"/>
              </a:defRPr>
            </a:lvl1pPr>
          </a:lstStyle>
          <a:p>
            <a:r>
              <a:t>L'occasione è stata un momento importate che ha permesso un confronto tra le associazioni delle persone con Lesione al midollo spinale e le strutture dedicate (US) </a:t>
            </a:r>
          </a:p>
        </p:txBody>
      </p:sp>
      <p:pic>
        <p:nvPicPr>
          <p:cNvPr id="163" name="image3.png"/>
          <p:cNvPicPr>
            <a:picLocks noChangeAspect="1"/>
          </p:cNvPicPr>
          <p:nvPr/>
        </p:nvPicPr>
        <p:blipFill>
          <a:blip r:embed="rId2">
            <a:extLst/>
          </a:blip>
          <a:stretch>
            <a:fillRect/>
          </a:stretch>
        </p:blipFill>
        <p:spPr>
          <a:xfrm>
            <a:off x="6961367" y="2332008"/>
            <a:ext cx="5963217" cy="696021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 name="Shape 229"/>
          <p:cNvSpPr>
            <a:spLocks noGrp="1"/>
          </p:cNvSpPr>
          <p:nvPr>
            <p:ph type="title" idx="4294967295"/>
          </p:nvPr>
        </p:nvSpPr>
        <p:spPr>
          <a:xfrm>
            <a:off x="522986" y="378302"/>
            <a:ext cx="10503190" cy="946011"/>
          </a:xfrm>
          <a:prstGeom prst="rect">
            <a:avLst/>
          </a:prstGeom>
        </p:spPr>
        <p:txBody>
          <a:bodyPr lIns="0" tIns="0" rIns="0" bIns="0" anchor="t"/>
          <a:lstStyle>
            <a:lvl1pPr indent="105939" defTabSz="480912">
              <a:defRPr sz="4300" spc="-400">
                <a:solidFill>
                  <a:srgbClr val="FF9300"/>
                </a:solidFill>
                <a:effectLst>
                  <a:outerShdw blurRad="38100" dist="31363" dir="2700000" rotWithShape="0">
                    <a:srgbClr val="000000">
                      <a:alpha val="43137"/>
                    </a:srgbClr>
                  </a:outerShdw>
                </a:effectLst>
                <a:latin typeface="Arial Rounded MT Bold"/>
                <a:ea typeface="Arial Rounded MT Bold"/>
                <a:cs typeface="Arial Rounded MT Bold"/>
                <a:sym typeface="Arial Rounded MT Bold"/>
              </a:defRPr>
            </a:lvl1pPr>
          </a:lstStyle>
          <a:p>
            <a:r>
              <a:t>Le speranze di ieri...le stesse esigenze di oggi</a:t>
            </a:r>
          </a:p>
        </p:txBody>
      </p:sp>
      <p:pic>
        <p:nvPicPr>
          <p:cNvPr id="230" name="image6.jpeg"/>
          <p:cNvPicPr>
            <a:picLocks noChangeAspect="1"/>
          </p:cNvPicPr>
          <p:nvPr/>
        </p:nvPicPr>
        <p:blipFill>
          <a:blip r:embed="rId2">
            <a:extLst/>
          </a:blip>
          <a:stretch>
            <a:fillRect/>
          </a:stretch>
        </p:blipFill>
        <p:spPr>
          <a:xfrm>
            <a:off x="1108673" y="5533814"/>
            <a:ext cx="4111417" cy="3088646"/>
          </a:xfrm>
          <a:prstGeom prst="rect">
            <a:avLst/>
          </a:prstGeom>
          <a:ln w="12700">
            <a:miter lim="400000"/>
          </a:ln>
        </p:spPr>
      </p:pic>
      <p:pic>
        <p:nvPicPr>
          <p:cNvPr id="231" name="image7.png"/>
          <p:cNvPicPr>
            <a:picLocks noChangeAspect="1"/>
          </p:cNvPicPr>
          <p:nvPr/>
        </p:nvPicPr>
        <p:blipFill>
          <a:blip r:embed="rId3">
            <a:extLst/>
          </a:blip>
          <a:stretch>
            <a:fillRect/>
          </a:stretch>
        </p:blipFill>
        <p:spPr>
          <a:xfrm>
            <a:off x="5791201" y="4671343"/>
            <a:ext cx="6732694" cy="4813589"/>
          </a:xfrm>
          <a:prstGeom prst="rect">
            <a:avLst/>
          </a:prstGeom>
          <a:ln w="12700">
            <a:miter lim="400000"/>
          </a:ln>
        </p:spPr>
      </p:pic>
      <p:sp>
        <p:nvSpPr>
          <p:cNvPr id="232" name="Shape 232"/>
          <p:cNvSpPr/>
          <p:nvPr/>
        </p:nvSpPr>
        <p:spPr>
          <a:xfrm>
            <a:off x="547508" y="1099233"/>
            <a:ext cx="11909784" cy="4097021"/>
          </a:xfrm>
          <a:prstGeom prst="rect">
            <a:avLst/>
          </a:prstGeom>
          <a:ln w="12700">
            <a:miter lim="400000"/>
          </a:ln>
          <a:extLst>
            <a:ext uri="{C572A759-6A51-4108-AA02-DFA0A04FC94B}">
              <ma14:wrappingTextBoxFlag xmlns="" xmlns:ma14="http://schemas.microsoft.com/office/mac/drawingml/2011/main" val="1"/>
            </a:ext>
          </a:extLst>
        </p:spPr>
        <p:txBody>
          <a:bodyPr lIns="162560" tIns="162560" rIns="162560" bIns="162560">
            <a:spAutoFit/>
          </a:bodyPr>
          <a:lstStyle/>
          <a:p>
            <a:pPr algn="just">
              <a:defRPr sz="2200">
                <a:solidFill>
                  <a:srgbClr val="011993"/>
                </a:solidFill>
                <a:latin typeface="Verdana"/>
                <a:ea typeface="Verdana"/>
                <a:cs typeface="Verdana"/>
                <a:sym typeface="Verdana"/>
              </a:defRPr>
            </a:pPr>
            <a:r>
              <a:t>la modifica strutturale dell’eziologia della lesione al midollo spinale ha subito negli ultimi anni un cambiamento sostanziale vedendo la crescita vertiginosa dei casi di tetraplegia alta e contemporaneamente l’aumentare delle lesioni midollari incomplete, oltre alla crescita dell’età media.</a:t>
            </a:r>
            <a:endParaRPr sz="3200">
              <a:latin typeface="Arial"/>
              <a:ea typeface="Arial"/>
              <a:cs typeface="Arial"/>
              <a:sym typeface="Arial"/>
            </a:endParaRPr>
          </a:p>
          <a:p>
            <a:pPr algn="just">
              <a:defRPr sz="2200">
                <a:solidFill>
                  <a:srgbClr val="011993"/>
                </a:solidFill>
                <a:latin typeface="Verdana"/>
                <a:ea typeface="Verdana"/>
                <a:cs typeface="Verdana"/>
                <a:sym typeface="Verdana"/>
              </a:defRPr>
            </a:pPr>
            <a:r>
              <a:t>Questo ha comportato la necessità di un adeguamento delle prassi assistenziali e degli interventi riabilitativi e abilitativi per la definizione di un quadro sanitario stabile e un progetto riabilitativo complesso che abbia la finalità di riuscire ad individuare dei progetti di vita dignitosi.</a:t>
            </a:r>
            <a:endParaRPr sz="3200">
              <a:latin typeface="Arial"/>
              <a:ea typeface="Arial"/>
              <a:cs typeface="Arial"/>
              <a:sym typeface="Arial"/>
            </a:endParaRPr>
          </a:p>
          <a:p>
            <a:pPr algn="just">
              <a:defRPr sz="2200">
                <a:solidFill>
                  <a:srgbClr val="011993"/>
                </a:solidFill>
                <a:latin typeface="Verdana"/>
                <a:ea typeface="Verdana"/>
                <a:cs typeface="Verdana"/>
                <a:sym typeface="Verdana"/>
              </a:defRPr>
            </a:pPr>
            <a:r>
              <a:t>E’ diventata, quindi, ancor più pressante la necessità che l’Unità Spinale  diventi il nodo centrale di una rete che unisca i percorsi riabilitativi/abilitativi al territorio di residenza della persona con lesione al midollo spinale.</a:t>
            </a:r>
          </a:p>
        </p:txBody>
      </p:sp>
      <p:sp>
        <p:nvSpPr>
          <p:cNvPr id="233" name="Shape 233"/>
          <p:cNvSpPr/>
          <p:nvPr/>
        </p:nvSpPr>
        <p:spPr>
          <a:xfrm>
            <a:off x="7141133" y="5968858"/>
            <a:ext cx="953220" cy="3175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2200">
                <a:latin typeface="Gill Sans"/>
                <a:ea typeface="Gill Sans"/>
                <a:cs typeface="Gill Sans"/>
                <a:sym typeface="Gill Sans"/>
              </a:defRPr>
            </a:lvl1pPr>
          </a:lstStyle>
          <a:p>
            <a:r>
              <a:t>AZ. USL</a:t>
            </a:r>
          </a:p>
        </p:txBody>
      </p:sp>
      <p:sp>
        <p:nvSpPr>
          <p:cNvPr id="234" name="Shape 234"/>
          <p:cNvSpPr/>
          <p:nvPr/>
        </p:nvSpPr>
        <p:spPr>
          <a:xfrm>
            <a:off x="8599875" y="5765658"/>
            <a:ext cx="2348093" cy="317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200">
                <a:latin typeface="Gill Sans"/>
                <a:ea typeface="Gill Sans"/>
                <a:cs typeface="Gill Sans"/>
                <a:sym typeface="Gill Sans"/>
              </a:defRPr>
            </a:lvl1pPr>
          </a:lstStyle>
          <a:p>
            <a:r>
              <a:t>Servizi Territoriali</a:t>
            </a:r>
          </a:p>
        </p:txBody>
      </p:sp>
      <p:sp>
        <p:nvSpPr>
          <p:cNvPr id="235" name="Shape 235"/>
          <p:cNvSpPr/>
          <p:nvPr/>
        </p:nvSpPr>
        <p:spPr>
          <a:xfrm>
            <a:off x="10004214" y="7006731"/>
            <a:ext cx="1878473"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200">
                <a:latin typeface="Gill Sans"/>
                <a:ea typeface="Gill Sans"/>
                <a:cs typeface="Gill Sans"/>
                <a:sym typeface="Gill Sans"/>
              </a:defRPr>
            </a:lvl1pPr>
          </a:lstStyle>
          <a:p>
            <a:r>
              <a:t>Distretti e Piani di Zona</a:t>
            </a:r>
          </a:p>
        </p:txBody>
      </p:sp>
      <p:sp>
        <p:nvSpPr>
          <p:cNvPr id="236" name="Shape 236"/>
          <p:cNvSpPr/>
          <p:nvPr/>
        </p:nvSpPr>
        <p:spPr>
          <a:xfrm>
            <a:off x="6683022" y="7489896"/>
            <a:ext cx="2492594"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200">
                <a:latin typeface="Gill Sans"/>
                <a:ea typeface="Gill Sans"/>
                <a:cs typeface="Gill Sans"/>
                <a:sym typeface="Gill Sans"/>
              </a:defRPr>
            </a:lvl1pPr>
          </a:lstStyle>
          <a:p>
            <a:r>
              <a:t>Centri riabilitativi di 1° livello</a:t>
            </a:r>
          </a:p>
        </p:txBody>
      </p:sp>
      <p:sp>
        <p:nvSpPr>
          <p:cNvPr id="237" name="Shape 237"/>
          <p:cNvSpPr/>
          <p:nvPr/>
        </p:nvSpPr>
        <p:spPr>
          <a:xfrm>
            <a:off x="6460976" y="6756824"/>
            <a:ext cx="1602334" cy="3175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2200">
                <a:latin typeface="Gill Sans"/>
                <a:ea typeface="Gill Sans"/>
                <a:cs typeface="Gill Sans"/>
                <a:sym typeface="Gill Sans"/>
              </a:defRPr>
            </a:lvl1pPr>
          </a:lstStyle>
          <a:p>
            <a:r>
              <a:t>Realtà 3° sett.</a:t>
            </a:r>
          </a:p>
        </p:txBody>
      </p:sp>
      <p:sp>
        <p:nvSpPr>
          <p:cNvPr id="238" name="Shape 238"/>
          <p:cNvSpPr/>
          <p:nvPr/>
        </p:nvSpPr>
        <p:spPr>
          <a:xfrm>
            <a:off x="9882292" y="6388806"/>
            <a:ext cx="1752041" cy="317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200">
                <a:latin typeface="Gill Sans"/>
                <a:ea typeface="Gill Sans"/>
                <a:cs typeface="Gill Sans"/>
                <a:sym typeface="Gill Sans"/>
              </a:defRPr>
            </a:lvl1pPr>
          </a:lstStyle>
          <a:p>
            <a:r>
              <a:t>Associazioni</a:t>
            </a:r>
          </a:p>
        </p:txBody>
      </p:sp>
      <p:sp>
        <p:nvSpPr>
          <p:cNvPr id="239" name="Shape 239"/>
          <p:cNvSpPr/>
          <p:nvPr/>
        </p:nvSpPr>
        <p:spPr>
          <a:xfrm>
            <a:off x="9648210" y="8091168"/>
            <a:ext cx="1628664" cy="3175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2200">
                <a:latin typeface="Gill Sans"/>
                <a:ea typeface="Gill Sans"/>
                <a:cs typeface="Gill Sans"/>
                <a:sym typeface="Gill Sans"/>
              </a:defRPr>
            </a:lvl1pPr>
          </a:lstStyle>
          <a:p>
            <a:r>
              <a:t>Aziende Profit</a:t>
            </a:r>
          </a:p>
        </p:txBody>
      </p:sp>
      <p:sp>
        <p:nvSpPr>
          <p:cNvPr id="240" name="Shape 240"/>
          <p:cNvSpPr/>
          <p:nvPr/>
        </p:nvSpPr>
        <p:spPr>
          <a:xfrm>
            <a:off x="7888675" y="8481059"/>
            <a:ext cx="2348093"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200">
                <a:latin typeface="Gill Sans"/>
                <a:ea typeface="Gill Sans"/>
                <a:cs typeface="Gill Sans"/>
                <a:sym typeface="Gill Sans"/>
              </a:defRPr>
            </a:lvl1pPr>
          </a:lstStyle>
          <a:p>
            <a:r>
              <a:t>Regioni, Comuni e Province</a:t>
            </a:r>
          </a:p>
        </p:txBody>
      </p:sp>
      <p:sp>
        <p:nvSpPr>
          <p:cNvPr id="241" name="Shape 241"/>
          <p:cNvSpPr/>
          <p:nvPr/>
        </p:nvSpPr>
        <p:spPr>
          <a:xfrm>
            <a:off x="8580690" y="6652559"/>
            <a:ext cx="964059" cy="48117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indent="39687">
              <a:defRPr sz="3400">
                <a:latin typeface="Arial"/>
                <a:ea typeface="Arial"/>
                <a:cs typeface="Arial"/>
                <a:sym typeface="Arial"/>
              </a:defRPr>
            </a:lvl1pPr>
          </a:lstStyle>
          <a:p>
            <a:r>
              <a:t>USU</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3" name="image8.png"/>
          <p:cNvPicPr>
            <a:picLocks noChangeAspect="1"/>
          </p:cNvPicPr>
          <p:nvPr/>
        </p:nvPicPr>
        <p:blipFill>
          <a:blip r:embed="rId2">
            <a:extLst/>
          </a:blip>
          <a:stretch>
            <a:fillRect/>
          </a:stretch>
        </p:blipFill>
        <p:spPr>
          <a:xfrm>
            <a:off x="3590137" y="6170991"/>
            <a:ext cx="6184904" cy="3263906"/>
          </a:xfrm>
          <a:prstGeom prst="rect">
            <a:avLst/>
          </a:prstGeom>
          <a:ln w="12700">
            <a:miter lim="400000"/>
          </a:ln>
        </p:spPr>
      </p:pic>
      <p:sp>
        <p:nvSpPr>
          <p:cNvPr id="244" name="Shape 244"/>
          <p:cNvSpPr/>
          <p:nvPr/>
        </p:nvSpPr>
        <p:spPr>
          <a:xfrm>
            <a:off x="1607201" y="1277892"/>
            <a:ext cx="10515832" cy="4673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a:solidFill>
                  <a:srgbClr val="011993"/>
                </a:solidFill>
                <a:latin typeface="Palatino"/>
                <a:ea typeface="Palatino"/>
                <a:cs typeface="Palatino"/>
                <a:sym typeface="Palatino"/>
              </a:defRPr>
            </a:pPr>
            <a:r>
              <a:t>“Il concetto di UNIPOLARITA’ non può essere indipendente dai contenuti che essa rappresenta e sul cui altare sacrificare il progetto di vita delle persone con lesione midollare; progetto di vita che deve essere avviato all’interno dell’Unità</a:t>
            </a:r>
          </a:p>
          <a:p>
            <a:pPr algn="l">
              <a:defRPr>
                <a:solidFill>
                  <a:srgbClr val="011993"/>
                </a:solidFill>
                <a:latin typeface="Palatino"/>
                <a:ea typeface="Palatino"/>
                <a:cs typeface="Palatino"/>
                <a:sym typeface="Palatino"/>
              </a:defRPr>
            </a:pPr>
            <a:r>
              <a:t>Spinale per poi essere sviluppato e portato a compimento nel territorio di vita della Persona. In questa logica</a:t>
            </a:r>
          </a:p>
          <a:p>
            <a:pPr algn="l">
              <a:defRPr>
                <a:solidFill>
                  <a:srgbClr val="011993"/>
                </a:solidFill>
                <a:latin typeface="Palatino"/>
                <a:ea typeface="Palatino"/>
                <a:cs typeface="Palatino"/>
                <a:sym typeface="Palatino"/>
              </a:defRPr>
            </a:pPr>
            <a:r>
              <a:t>organizzativa ha senso parlare di rete e di servizi territoriali e di come l’US deve interagire e concorrere a governare l’intero processo sinergicamente con i servizi territoriali.</a:t>
            </a:r>
          </a:p>
        </p:txBody>
      </p:sp>
      <p:sp>
        <p:nvSpPr>
          <p:cNvPr id="245" name="Shape 245"/>
          <p:cNvSpPr/>
          <p:nvPr/>
        </p:nvSpPr>
        <p:spPr>
          <a:xfrm>
            <a:off x="4666715" y="194801"/>
            <a:ext cx="3671367"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Unipolarità</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 name="Shape 247"/>
          <p:cNvSpPr/>
          <p:nvPr/>
        </p:nvSpPr>
        <p:spPr>
          <a:xfrm>
            <a:off x="3244527" y="228605"/>
            <a:ext cx="6767315"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I punti da cui partire:</a:t>
            </a:r>
          </a:p>
        </p:txBody>
      </p:sp>
      <p:sp>
        <p:nvSpPr>
          <p:cNvPr id="248" name="Shape 248"/>
          <p:cNvSpPr/>
          <p:nvPr/>
        </p:nvSpPr>
        <p:spPr>
          <a:xfrm>
            <a:off x="783215" y="1219985"/>
            <a:ext cx="11438371" cy="822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00789" indent="-300789" algn="l">
              <a:buSzPct val="100000"/>
              <a:buChar char="•"/>
              <a:defRPr sz="2700">
                <a:solidFill>
                  <a:srgbClr val="011993"/>
                </a:solidFill>
              </a:defRPr>
            </a:pPr>
            <a:r>
              <a:t>definire livelli standard di qualità strutturale, professionale ed organizzativa accreditare e abilitare i diversi servizi che oggi trattano persone con lesione midollare;</a:t>
            </a:r>
          </a:p>
          <a:p>
            <a:pPr algn="l">
              <a:defRPr sz="2700">
                <a:solidFill>
                  <a:srgbClr val="011993"/>
                </a:solidFill>
              </a:defRPr>
            </a:pPr>
            <a:endParaRPr/>
          </a:p>
          <a:p>
            <a:pPr marL="300789" indent="-300789" algn="l">
              <a:buSzPct val="100000"/>
              <a:buChar char="•"/>
              <a:defRPr sz="2700">
                <a:solidFill>
                  <a:srgbClr val="011993"/>
                </a:solidFill>
              </a:defRPr>
            </a:pPr>
            <a:r>
              <a:t>avviare una seria e precisa ricognizione sulle attività delle diverse US operanti sul territorio nazionale per monitorare il livello di soddisfazione rispetto ai servizi-prestazioni erogate;</a:t>
            </a:r>
          </a:p>
          <a:p>
            <a:pPr algn="l">
              <a:defRPr sz="2700">
                <a:solidFill>
                  <a:srgbClr val="011993"/>
                </a:solidFill>
              </a:defRPr>
            </a:pPr>
            <a:endParaRPr/>
          </a:p>
          <a:p>
            <a:pPr marL="300789" indent="-300789" algn="l">
              <a:buSzPct val="100000"/>
              <a:buChar char="•"/>
              <a:defRPr sz="2700">
                <a:solidFill>
                  <a:srgbClr val="011993"/>
                </a:solidFill>
              </a:defRPr>
            </a:pPr>
            <a:r>
              <a:t>attivare un monitoraggio costante sulle risorse, sulle competenze, sulle responsabilità e sulle dinamiche organizzative e dell’intero sistema nei vari territori regionali;</a:t>
            </a:r>
          </a:p>
          <a:p>
            <a:pPr algn="l">
              <a:defRPr sz="2700">
                <a:solidFill>
                  <a:srgbClr val="011993"/>
                </a:solidFill>
              </a:defRPr>
            </a:pPr>
            <a:endParaRPr/>
          </a:p>
          <a:p>
            <a:pPr marL="300789" indent="-300789" algn="l">
              <a:buSzPct val="100000"/>
              <a:buChar char="•"/>
              <a:defRPr sz="2700">
                <a:solidFill>
                  <a:srgbClr val="011993"/>
                </a:solidFill>
              </a:defRPr>
            </a:pPr>
            <a:r>
              <a:t>avviare e strutturare un rapporto costante con i vari livelli Istituzionali territoriali che governano la rete dei servizi che fa riferimento all’US;</a:t>
            </a:r>
          </a:p>
          <a:p>
            <a:pPr algn="l">
              <a:defRPr sz="2700">
                <a:solidFill>
                  <a:srgbClr val="011993"/>
                </a:solidFill>
              </a:defRPr>
            </a:pPr>
            <a:endParaRPr/>
          </a:p>
          <a:p>
            <a:pPr marL="300789" indent="-300789" algn="l">
              <a:buSzPct val="100000"/>
              <a:buChar char="•"/>
              <a:defRPr sz="2700">
                <a:solidFill>
                  <a:srgbClr val="011993"/>
                </a:solidFill>
              </a:defRPr>
            </a:pPr>
            <a:r>
              <a:t>aprire e sperimentare forme innovative di collaborazione dei diversi Servizi  dedicati con esperienze esistenti sui territori, che possano garantire, governare e sostenere un ponte tra l’US e il territorio.</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0" name="image9.png"/>
          <p:cNvPicPr>
            <a:picLocks noChangeAspect="1"/>
          </p:cNvPicPr>
          <p:nvPr/>
        </p:nvPicPr>
        <p:blipFill>
          <a:blip r:embed="rId2">
            <a:extLst/>
          </a:blip>
          <a:stretch>
            <a:fillRect/>
          </a:stretch>
        </p:blipFill>
        <p:spPr>
          <a:xfrm>
            <a:off x="222246" y="1181096"/>
            <a:ext cx="12560307" cy="739140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2" name="image10.png"/>
          <p:cNvPicPr>
            <a:picLocks noChangeAspect="1"/>
          </p:cNvPicPr>
          <p:nvPr/>
        </p:nvPicPr>
        <p:blipFill>
          <a:blip r:embed="rId2">
            <a:extLst/>
          </a:blip>
          <a:stretch>
            <a:fillRect/>
          </a:stretch>
        </p:blipFill>
        <p:spPr>
          <a:xfrm>
            <a:off x="353571" y="1137763"/>
            <a:ext cx="12297658" cy="721335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 name="Shape 254"/>
          <p:cNvSpPr>
            <a:spLocks noGrp="1"/>
          </p:cNvSpPr>
          <p:nvPr>
            <p:ph type="body" idx="4294967295"/>
          </p:nvPr>
        </p:nvSpPr>
        <p:spPr>
          <a:xfrm>
            <a:off x="2119301" y="2365271"/>
            <a:ext cx="9860221" cy="6433225"/>
          </a:xfrm>
          <a:prstGeom prst="rect">
            <a:avLst/>
          </a:prstGeom>
        </p:spPr>
        <p:txBody>
          <a:bodyPr/>
          <a:lstStyle/>
          <a:p>
            <a:pPr marL="300789" indent="-300789" defTabSz="466773">
              <a:spcBef>
                <a:spcPts val="2900"/>
              </a:spcBef>
              <a:buClrTx/>
              <a:buSzPct val="100000"/>
              <a:buFontTx/>
              <a:buChar char="•"/>
              <a:defRPr>
                <a:solidFill>
                  <a:srgbClr val="011993"/>
                </a:solidFill>
              </a:defRPr>
            </a:pPr>
            <a:r>
              <a:t>crescente  burocratizzazione nel riconoscimento del diritto a prestazioni sanitarie essenziali, in particolare da parte  di Persone con lesione midollare “Stabilizzata,</a:t>
            </a:r>
          </a:p>
          <a:p>
            <a:pPr marL="300789" indent="-300789" defTabSz="466773">
              <a:spcBef>
                <a:spcPts val="2900"/>
              </a:spcBef>
              <a:buClrTx/>
              <a:buSzPct val="100000"/>
              <a:buFontTx/>
              <a:buChar char="•"/>
              <a:defRPr>
                <a:solidFill>
                  <a:srgbClr val="011993"/>
                </a:solidFill>
              </a:defRPr>
            </a:pPr>
            <a:r>
              <a:t>lunghe liste di attesa per trattamenti chirurgici e ricovero di persone con  lesioni cutanee, </a:t>
            </a:r>
          </a:p>
          <a:p>
            <a:pPr marL="300789" indent="-300789" defTabSz="466773">
              <a:spcBef>
                <a:spcPts val="2900"/>
              </a:spcBef>
              <a:buClrTx/>
              <a:buSzPct val="100000"/>
              <a:buFontTx/>
              <a:buChar char="•"/>
              <a:defRPr>
                <a:solidFill>
                  <a:srgbClr val="011993"/>
                </a:solidFill>
              </a:defRPr>
            </a:pPr>
            <a:r>
              <a:t>una diffusa situazione di abbandono da parte di chi viene dimesso, con una scarsa e insufficiente attenzione da parte dei territori,</a:t>
            </a:r>
          </a:p>
          <a:p>
            <a:pPr marL="300789" indent="-300789" defTabSz="466773">
              <a:spcBef>
                <a:spcPts val="2900"/>
              </a:spcBef>
              <a:buClrTx/>
              <a:buSzPct val="100000"/>
              <a:buFontTx/>
              <a:buChar char="•"/>
              <a:defRPr>
                <a:solidFill>
                  <a:srgbClr val="011993"/>
                </a:solidFill>
              </a:defRPr>
            </a:pPr>
            <a:r>
              <a:t>conseguenza dovuta anche alla carente integrazione e dialogo con il territorio e i servizi esistenti</a:t>
            </a:r>
          </a:p>
        </p:txBody>
      </p:sp>
      <p:sp>
        <p:nvSpPr>
          <p:cNvPr id="255" name="Shape 255"/>
          <p:cNvSpPr>
            <a:spLocks noGrp="1"/>
          </p:cNvSpPr>
          <p:nvPr>
            <p:ph type="title" idx="4294967295"/>
          </p:nvPr>
        </p:nvSpPr>
        <p:spPr>
          <a:xfrm>
            <a:off x="1374738" y="499223"/>
            <a:ext cx="11054083" cy="1702051"/>
          </a:xfrm>
          <a:prstGeom prst="rect">
            <a:avLst/>
          </a:prstGeom>
        </p:spPr>
        <p:txBody>
          <a:bodyPr/>
          <a:lstStyle>
            <a:lvl1pPr algn="ctr">
              <a:defRPr sz="5200" spc="-200">
                <a:solidFill>
                  <a:srgbClr val="FF9300"/>
                </a:solidFill>
                <a:latin typeface="Arial Rounded MT Bold"/>
                <a:ea typeface="Arial Rounded MT Bold"/>
                <a:cs typeface="Arial Rounded MT Bold"/>
                <a:sym typeface="Arial Rounded MT Bold"/>
              </a:defRPr>
            </a:lvl1pPr>
          </a:lstStyle>
          <a:p>
            <a:r>
              <a:t>Limiti Organizzativi e Difficoltà</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Shape 257"/>
          <p:cNvSpPr>
            <a:spLocks noGrp="1"/>
          </p:cNvSpPr>
          <p:nvPr>
            <p:ph type="body" idx="4294967295"/>
          </p:nvPr>
        </p:nvSpPr>
        <p:spPr>
          <a:xfrm>
            <a:off x="975359" y="1867211"/>
            <a:ext cx="11054082" cy="6963975"/>
          </a:xfrm>
          <a:prstGeom prst="rect">
            <a:avLst/>
          </a:prstGeom>
        </p:spPr>
        <p:txBody>
          <a:bodyPr/>
          <a:lstStyle/>
          <a:p>
            <a:pPr marL="230603" indent="-230603" defTabSz="496569">
              <a:spcBef>
                <a:spcPts val="3200"/>
              </a:spcBef>
              <a:buClrTx/>
              <a:buSzPct val="100000"/>
              <a:buFontTx/>
              <a:buChar char="•"/>
              <a:defRPr sz="2300">
                <a:solidFill>
                  <a:srgbClr val="011993"/>
                </a:solidFill>
              </a:defRPr>
            </a:pPr>
            <a:endParaRPr/>
          </a:p>
          <a:p>
            <a:pPr marL="330868" indent="-330868" algn="just" defTabSz="496569">
              <a:spcBef>
                <a:spcPts val="3200"/>
              </a:spcBef>
              <a:buClrTx/>
              <a:buSzPct val="100000"/>
              <a:buFontTx/>
              <a:buChar char="•"/>
              <a:defRPr sz="3300">
                <a:solidFill>
                  <a:srgbClr val="011993"/>
                </a:solidFill>
              </a:defRPr>
            </a:pPr>
            <a:r>
              <a:t>difficoltà ad accedere a prestazioni peculiari dovute alla condizione delle persone con lesione midollare  c. d. stabilizzate fuori dalle US,</a:t>
            </a:r>
          </a:p>
          <a:p>
            <a:pPr marL="330868" indent="-330868" algn="just" defTabSz="496569">
              <a:spcBef>
                <a:spcPts val="3200"/>
              </a:spcBef>
              <a:buClrTx/>
              <a:buSzPct val="100000"/>
              <a:buFontTx/>
              <a:buChar char="•"/>
              <a:defRPr sz="3300">
                <a:solidFill>
                  <a:srgbClr val="011993"/>
                </a:solidFill>
              </a:defRPr>
            </a:pPr>
            <a:r>
              <a:t>Tutto ciò determina  un </a:t>
            </a:r>
            <a:r>
              <a:rPr b="1"/>
              <a:t>“limbo”</a:t>
            </a:r>
            <a:r>
              <a:t> per quanti vorrebbero una risposta appropriata ed efficace, </a:t>
            </a:r>
          </a:p>
          <a:p>
            <a:pPr marL="330868" indent="-330868" algn="just" defTabSz="496569">
              <a:spcBef>
                <a:spcPts val="3200"/>
              </a:spcBef>
              <a:buClrTx/>
              <a:buSzPct val="100000"/>
              <a:buFontTx/>
              <a:buChar char="•"/>
              <a:defRPr sz="3300">
                <a:solidFill>
                  <a:srgbClr val="011993"/>
                </a:solidFill>
              </a:defRPr>
            </a:pPr>
            <a:r>
              <a:t>L’inadeguatezza  dei livelli informativi, determina la sensazione di non essere titolari del </a:t>
            </a:r>
            <a:r>
              <a:rPr b="1"/>
              <a:t>diritto alla salute</a:t>
            </a:r>
            <a:r>
              <a:t>, ma semplici destinatari di prestazioni parcellizzate fuori da ogni progettualità </a:t>
            </a:r>
            <a:r>
              <a:rPr b="1"/>
              <a:t>o presa in carico.</a:t>
            </a:r>
          </a:p>
        </p:txBody>
      </p:sp>
      <p:sp>
        <p:nvSpPr>
          <p:cNvPr id="258" name="Shape 258"/>
          <p:cNvSpPr>
            <a:spLocks noGrp="1"/>
          </p:cNvSpPr>
          <p:nvPr>
            <p:ph type="title" idx="4294967295"/>
          </p:nvPr>
        </p:nvSpPr>
        <p:spPr>
          <a:xfrm>
            <a:off x="975359" y="823719"/>
            <a:ext cx="11054082" cy="1702050"/>
          </a:xfrm>
          <a:prstGeom prst="rect">
            <a:avLst/>
          </a:prstGeom>
        </p:spPr>
        <p:txBody>
          <a:bodyPr/>
          <a:lstStyle>
            <a:lvl1pPr algn="ctr">
              <a:defRPr sz="5200" spc="-200">
                <a:solidFill>
                  <a:srgbClr val="FF9300"/>
                </a:solidFill>
                <a:latin typeface="Arial Rounded MT Bold"/>
                <a:ea typeface="Arial Rounded MT Bold"/>
                <a:cs typeface="Arial Rounded MT Bold"/>
                <a:sym typeface="Arial Rounded MT Bold"/>
              </a:defRPr>
            </a:lvl1pPr>
          </a:lstStyle>
          <a:p>
            <a:r>
              <a:t>Limiti Organizzativi e Difficoltà</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752743" y="706817"/>
            <a:ext cx="11074973" cy="83399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FF9300"/>
                </a:solidFill>
                <a:latin typeface="Arial Rounded MT Bold"/>
                <a:ea typeface="Arial Rounded MT Bold"/>
                <a:cs typeface="Arial Rounded MT Bold"/>
                <a:sym typeface="Arial Rounded MT Bold"/>
              </a:defRPr>
            </a:pPr>
            <a:r>
              <a:t>CRITERI E REQUISITI DI ACCREDITAMENTO DELLE UNITÀ SPINALI</a:t>
            </a:r>
            <a:endParaRPr sz="1300">
              <a:solidFill>
                <a:srgbClr val="000000"/>
              </a:solidFill>
              <a:latin typeface="Helvetica Neue"/>
              <a:ea typeface="Helvetica Neue"/>
              <a:cs typeface="Helvetica Neue"/>
              <a:sym typeface="Helvetica Neue"/>
            </a:endParaRP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00000"/>
                </a:solidFill>
                <a:latin typeface="Helvetica Neue"/>
                <a:ea typeface="Helvetica Neue"/>
                <a:cs typeface="Helvetica Neue"/>
                <a:sym typeface="Helvetica Neue"/>
              </a:defRPr>
            </a:pPr>
            <a:endParaRPr sz="1300">
              <a:solidFill>
                <a:srgbClr val="000000"/>
              </a:solidFill>
              <a:latin typeface="Helvetica Neue"/>
              <a:ea typeface="Helvetica Neue"/>
              <a:cs typeface="Helvetica Neue"/>
              <a:sym typeface="Helvetica Neue"/>
            </a:endParaRP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Criterio - Prestazioni e Servizi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Requisito 2.3: continuità assistenziale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2.3.1 definizione delle responsabilità per la supervisione dell’assistenza per tutta la durata della degenza;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2.3.2 formalizzazione e messa in atto di protocolli e linee guida per la continuità assistenziale dei pazienti (appropriatezza dei trasferimenti all’interno dell’organizzazione, della dimissione dei pazienti e del follow up);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2.3.3 adozione da parte dell’organizzazione di processi a supporto di continuità e  coordinamento delle cure;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2.3.4 definizione dei collegamenti funzionali tra i servizi interni e con le strutture esterne coinvolte nell’assistenza;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2.3.5 adozione di modalità strutturate per il trasferimento delle informazioni rilevanti durante i passaggi di consegna, i trasferimenti e i processi di dimissione;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2.3.6 adozione e diffusione di procedure per consentire che tutta la documentazione clinica del paziente sia a disposizione degli operatori sanitari in ogni momento, al fine di favorire lo scambio di informazioni per la corretta gestione dei pazienti.</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endParaRP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 Prestazioni e Servizi  Requisito 2.3: continuità assistenziale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2.3.1 definizione delle responsabilità per la supervisione dell’assistenza per tutta la durata della degenza; 2.3.2 formalizzazione e messa in atto di protocolli e linee guida per la continuità assistenziale dei pazienti (appropriatezza dei trasferimenti all’interno dell’organizzazione, della dimissione dei pazienti e del follow up);  </a:t>
            </a: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solidFill>
                  <a:srgbClr val="011993"/>
                </a:solidFill>
                <a:latin typeface="Helvetica Neue"/>
                <a:ea typeface="Helvetica Neue"/>
                <a:cs typeface="Helvetica Neue"/>
                <a:sym typeface="Helvetica Neue"/>
              </a:defRPr>
            </a:pPr>
            <a:r>
              <a:t>2.3.2.1. Esiste evidenza che l’Unità Spinale agisce come servizio di collegamento con i team territoriali : • comunicando al distretto di residenza della persona l’avvenuta presa in carico in US, ai fini della attivazione delle procedure necessarie per garantire la continuità assistenziale. • prendendo contatto durante il ricovero con il Team territoriale per la presentazione del caso clinico • definendo il progetto riabilitativo individuale e le figure professionali da coinvolgere per l’attuazione.   2.3.2.2. La corretta riconsegna al territorio prevede il raggiungimento dei seguenti obiettivi sanitari e sociali: • contenimento dei danni secondari e controllo delle condizioni che potrebbero portare ad instabilità clinica; • controlli periodici per evidenziare eventuali variazioni ai fabbisogni riabilitativi, sanitari o sociali; • adattamenti del domicilio e soluzioni di assistive technology; • reinserimento a scuola o nel lavoro, eventualmente modificato, previa riqualificazione professionale adeguata; • creazione di sinergie tra figure professionali e servizi dell’Azienda USL, come assistenti sociali e psicologi, allo scopo di fornire il corretto sostegno al paziente e alla famiglia; • informazione e consulenza al MMG e ad altri operatori sanitari che saranno coinvolti nella gestione del paziente alla dimissione; • informazione agli utenti relativamente alla tutela dei loro diritti e dei benefici previsti dalla normativa.   2.3.2.3 L’US concorda con le strutture riabilitative territoriali, all’interno della rete riabilitativa dedicata alle lesioni midollari, il programma di follow-up per le persone che devono essere seguite direttamente dalla US e per le persone il cui follow-up verrà effettuato dalle strutture riabilitative territoriali.    2.3.2.4. L' Unità Spinale offre agli utenti follow up annuali che:  a. Riguardano: (1) Lo stato di vita comunitaria; (2) Lo stato delle apparecchiature; (3) Lo stato funzionale; (4) I piani di cura a lungo termine; (5) Lo stato medico; (6) I bisogni psicologici; (7) Lo stato professionale b. Forniscono risultati e raccomandazioni a: (1) Gli utenti; (2) Altre parti interessate</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 name="Shape 262"/>
          <p:cNvSpPr/>
          <p:nvPr/>
        </p:nvSpPr>
        <p:spPr>
          <a:xfrm>
            <a:off x="1172735" y="419583"/>
            <a:ext cx="10556900" cy="91141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Arial Rounded MT Bold"/>
                <a:ea typeface="Arial Rounded MT Bold"/>
                <a:cs typeface="Arial Rounded MT Bold"/>
                <a:sym typeface="Arial Rounded MT Bold"/>
              </a:defRPr>
            </a:pPr>
            <a:endParaRPr/>
          </a:p>
          <a:p>
            <a:pPr defTabSz="457200">
              <a:lnSpc>
                <a:spcPct val="107916"/>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Arial Rounded MT Bold"/>
                <a:ea typeface="Arial Rounded MT Bold"/>
                <a:cs typeface="Arial Rounded MT Bold"/>
                <a:sym typeface="Arial Rounded MT Bold"/>
              </a:defRPr>
            </a:pPr>
            <a:r>
              <a:t>Progetto CCM 2012 “La presa in carico delle persone con mielolesione nelle Regioni italiane: implementazione dei percorsi di cura integrati ospedale-territorio e degli strumenti di gestione </a:t>
            </a:r>
          </a:p>
          <a:p>
            <a:pPr defTabSz="457200">
              <a:lnSpc>
                <a:spcPct val="107916"/>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Arial Rounded MT Bold"/>
                <a:ea typeface="Arial Rounded MT Bold"/>
                <a:cs typeface="Arial Rounded MT Bold"/>
                <a:sym typeface="Arial Rounded MT Bold"/>
              </a:defRPr>
            </a:pPr>
            <a:endParaRPr/>
          </a:p>
          <a:p>
            <a:pPr defTabSz="457200">
              <a:lnSpc>
                <a:spcPct val="107916"/>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Arial Rounded MT Bold"/>
                <a:ea typeface="Arial Rounded MT Bold"/>
                <a:cs typeface="Arial Rounded MT Bold"/>
                <a:sym typeface="Arial Rounded MT Bold"/>
              </a:defRPr>
            </a:pPr>
            <a:r>
              <a:t>PROPOSTA AGENAS</a:t>
            </a:r>
          </a:p>
          <a:p>
            <a:pPr defTabSz="457200">
              <a:lnSpc>
                <a:spcPct val="107916"/>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Arial Rounded MT Bold"/>
                <a:ea typeface="Arial Rounded MT Bold"/>
                <a:cs typeface="Arial Rounded MT Bold"/>
                <a:sym typeface="Arial Rounded MT Bold"/>
              </a:defRPr>
            </a:pPr>
            <a:r>
              <a:t>ACCREDITAMENTO DELLE UNITA’ SPINALI</a:t>
            </a:r>
          </a:p>
          <a:p>
            <a:pPr defTabSz="457200">
              <a:lnSpc>
                <a:spcPct val="107916"/>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9300"/>
                </a:solidFill>
                <a:latin typeface="Arial Rounded MT Bold"/>
                <a:ea typeface="Arial Rounded MT Bold"/>
                <a:cs typeface="Arial Rounded MT Bold"/>
                <a:sym typeface="Arial Rounded MT Bold"/>
              </a:defRPr>
            </a:pPr>
            <a:r>
              <a:t> 28 maggio 2015</a:t>
            </a:r>
            <a:endParaRPr sz="1600" b="1">
              <a:solidFill>
                <a:srgbClr val="000000"/>
              </a:solidFill>
              <a:latin typeface="Helvetica Neue"/>
              <a:ea typeface="Helvetica Neue"/>
              <a:cs typeface="Helvetica Neue"/>
              <a:sym typeface="Helvetica Neue"/>
            </a:endParaRP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rgbClr val="000000"/>
                </a:solidFill>
                <a:latin typeface="Helvetica Neue"/>
                <a:ea typeface="Helvetica Neue"/>
                <a:cs typeface="Helvetica Neue"/>
                <a:sym typeface="Helvetica Neue"/>
              </a:defRPr>
            </a:pPr>
            <a:endParaRPr sz="1600" b="1">
              <a:solidFill>
                <a:srgbClr val="000000"/>
              </a:solidFill>
              <a:latin typeface="Helvetica Neue"/>
              <a:ea typeface="Helvetica Neue"/>
              <a:cs typeface="Helvetica Neue"/>
              <a:sym typeface="Helvetica Neue"/>
            </a:endParaRPr>
          </a:p>
          <a:p>
            <a:pPr algn="l" defTabSz="457200">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rgbClr val="000000"/>
                </a:solidFill>
                <a:latin typeface="Helvetica Neue"/>
                <a:ea typeface="Helvetica Neue"/>
                <a:cs typeface="Helvetica Neue"/>
                <a:sym typeface="Helvetica Neue"/>
              </a:defRPr>
            </a:pPr>
            <a:endParaRPr sz="1600" b="1">
              <a:solidFill>
                <a:srgbClr val="000000"/>
              </a:solidFill>
              <a:latin typeface="Helvetica Neue"/>
              <a:ea typeface="Helvetica Neue"/>
              <a:cs typeface="Helvetica Neue"/>
              <a:sym typeface="Helvetica Neue"/>
            </a:endParaRPr>
          </a:p>
          <a:p>
            <a:pPr marL="457200" indent="-457200" algn="just" defTabSz="457200">
              <a:lnSpc>
                <a:spcPct val="115000"/>
              </a:lnSpc>
              <a:tabLst>
                <a:tab pos="12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11993"/>
                </a:solidFill>
                <a:latin typeface="Arial Unicode MS"/>
                <a:ea typeface="Arial Unicode MS"/>
                <a:cs typeface="Arial Unicode MS"/>
                <a:sym typeface="Arial Unicode MS"/>
              </a:defRPr>
            </a:pPr>
            <a:r>
              <a:t>	0.0.0.1.	L’Unità Spinale costituisce un presidio di alta specialità, espressamente destinato all’assistenza dei soggetti con lesioni midollari di origine traumatica e non, fin dal momento immediatamente successivo all’evento lesivo e ha lo scopo di permettere ai mielolesi il miglior stato di salute, il più alto livello di capacità funzionali compatibili con la lesione e la maggiore partecipazione sociale. Essa opera all’interno di un’organizzazione dipartimentale ed è, di norma, collocata all’interno di ospedali sede di DEA di secondo livello cui afferiscono unità operative tali da garantire interdisciplinarietà, multiprofessionalità ed unitarietà degli interventi sia nella fase precoce dell’emergenza che nell’assistenza neurochirurgica, ortopedica e/o rianimatoria</a:t>
            </a:r>
            <a:endParaRPr b="1" baseline="31999">
              <a:latin typeface="Helvetica Neue"/>
              <a:ea typeface="Helvetica Neue"/>
              <a:cs typeface="Helvetica Neue"/>
              <a:sym typeface="Helvetica Neue"/>
            </a:endParaRPr>
          </a:p>
          <a:p>
            <a:pPr marL="457200" indent="-457200" algn="just" defTabSz="457200">
              <a:lnSpc>
                <a:spcPct val="115000"/>
              </a:lnSpc>
              <a:tabLst>
                <a:tab pos="127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600" b="1" baseline="31999">
                <a:solidFill>
                  <a:srgbClr val="011993"/>
                </a:solidFill>
                <a:latin typeface="Helvetica Neue"/>
                <a:ea typeface="Helvetica Neue"/>
                <a:cs typeface="Helvetica Neue"/>
                <a:sym typeface="Helvetica Neue"/>
              </a:defRPr>
            </a:pPr>
            <a:endParaRPr b="1" baseline="31999">
              <a:latin typeface="Helvetica Neue"/>
              <a:ea typeface="Helvetica Neue"/>
              <a:cs typeface="Helvetica Neue"/>
              <a:sym typeface="Helvetica Neue"/>
            </a:endParaRPr>
          </a:p>
          <a:p>
            <a:pPr marL="426719" indent="-426719" algn="just" defTabSz="457200">
              <a:lnSpc>
                <a:spcPct val="115000"/>
              </a:lnSpc>
              <a:tabLst>
                <a:tab pos="12700" algn="l"/>
                <a:tab pos="4318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11993"/>
                </a:solidFill>
                <a:latin typeface="Arial Unicode MS"/>
                <a:ea typeface="Arial Unicode MS"/>
                <a:cs typeface="Arial Unicode MS"/>
                <a:sym typeface="Arial Unicode MS"/>
              </a:defRPr>
            </a:pPr>
            <a:r>
              <a:t>	1.	La direzione fornisce alla Unità Spinale: a. un piano strategico definito; b. un budget che supporta gli obiettivi prefissati dell'Unità Spinale</a:t>
            </a:r>
            <a:endParaRPr baseline="31999"/>
          </a:p>
          <a:p>
            <a:pPr marL="426719" indent="-426719" algn="just" defTabSz="457200">
              <a:lnSpc>
                <a:spcPct val="115000"/>
              </a:lnSpc>
              <a:tabLst>
                <a:tab pos="12700" algn="l"/>
                <a:tab pos="431800" algn="l"/>
                <a:tab pos="711200" algn="l"/>
                <a:tab pos="1066800" algn="l"/>
                <a:tab pos="1422400" algn="l"/>
                <a:tab pos="1778000" algn="l"/>
                <a:tab pos="2133600" algn="l"/>
                <a:tab pos="2489200" algn="l"/>
                <a:tab pos="2844800" algn="l"/>
                <a:tab pos="3200400" algn="l"/>
                <a:tab pos="3556000" algn="l"/>
                <a:tab pos="3911600" algn="l"/>
                <a:tab pos="4267200" algn="l"/>
              </a:tabLst>
              <a:defRPr sz="1600" baseline="31999">
                <a:solidFill>
                  <a:srgbClr val="011993"/>
                </a:solidFill>
                <a:latin typeface="Arial Unicode MS"/>
                <a:ea typeface="Arial Unicode MS"/>
                <a:cs typeface="Arial Unicode MS"/>
                <a:sym typeface="Arial Unicode MS"/>
              </a:defRPr>
            </a:pPr>
            <a:endParaRPr baseline="31999"/>
          </a:p>
          <a:p>
            <a:pPr marL="426719" indent="-426719" algn="just" defTabSz="457200">
              <a:lnSpc>
                <a:spcPct val="115000"/>
              </a:lnSpc>
              <a:tabLst>
                <a:tab pos="12700" algn="l"/>
                <a:tab pos="4318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11993"/>
                </a:solidFill>
                <a:latin typeface="Arial Unicode MS"/>
                <a:ea typeface="Arial Unicode MS"/>
                <a:cs typeface="Arial Unicode MS"/>
                <a:sym typeface="Arial Unicode MS"/>
              </a:defRPr>
            </a:pPr>
            <a:r>
              <a:t>	2.	1.1.2.2: L’Unita Spinale definisce "ex ante": a) le proprie caratteristiche; b) le tipologie di offerta; c) la dotazione organica con le figure professionali e le specifiche competenze; d) le procedure di ammissione/dimissione e di relazione con altre strutture</a:t>
            </a:r>
            <a:endParaRPr baseline="31999"/>
          </a:p>
          <a:p>
            <a:pPr marL="426719" indent="-426719" algn="just" defTabSz="457200">
              <a:lnSpc>
                <a:spcPct val="115000"/>
              </a:lnSpc>
              <a:tabLst>
                <a:tab pos="12700" algn="l"/>
                <a:tab pos="431800" algn="l"/>
                <a:tab pos="711200" algn="l"/>
                <a:tab pos="1066800" algn="l"/>
                <a:tab pos="1422400" algn="l"/>
                <a:tab pos="1778000" algn="l"/>
                <a:tab pos="2133600" algn="l"/>
                <a:tab pos="2489200" algn="l"/>
                <a:tab pos="2844800" algn="l"/>
                <a:tab pos="3200400" algn="l"/>
                <a:tab pos="3556000" algn="l"/>
                <a:tab pos="3911600" algn="l"/>
                <a:tab pos="4267200" algn="l"/>
              </a:tabLst>
              <a:defRPr sz="1600" baseline="31999">
                <a:solidFill>
                  <a:srgbClr val="011993"/>
                </a:solidFill>
                <a:latin typeface="Arial Unicode MS"/>
                <a:ea typeface="Arial Unicode MS"/>
                <a:cs typeface="Arial Unicode MS"/>
                <a:sym typeface="Arial Unicode MS"/>
              </a:defRPr>
            </a:pPr>
            <a:endParaRPr baseline="31999"/>
          </a:p>
          <a:p>
            <a:pPr marL="426719" indent="-426719" algn="just" defTabSz="457200">
              <a:lnSpc>
                <a:spcPct val="115000"/>
              </a:lnSpc>
              <a:tabLst>
                <a:tab pos="12700" algn="l"/>
                <a:tab pos="4318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11993"/>
                </a:solidFill>
                <a:latin typeface="Arial Unicode MS"/>
                <a:ea typeface="Arial Unicode MS"/>
                <a:cs typeface="Arial Unicode MS"/>
                <a:sym typeface="Arial Unicode MS"/>
              </a:defRPr>
            </a:pPr>
            <a:r>
              <a:t>	3.	1.1.2.3 L'attività medica dovrà essere integrata dall'accesso continuativo e/o programmato alle prestazioni specialistiche di: Andrologia, Anestesia e Rianimazione, Cardiologia, Ginecologia ed Ostetricia, Medicina Fisica e Riabilitativa, Medicina Interna, Neurologia con Neurofisiologia Clinica, Nutrizione Clinica, Pneumologia, Psicologia Clinica, Urologia e Neurourologia, Chirurgia della mano, Chirurgia Generale, Chirurgia Plastica, Neurochirurgia, Ortopedia, Diagnostica per immagini (incluse TAC e RMN)</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Shape 264"/>
          <p:cNvSpPr>
            <a:spLocks noGrp="1"/>
          </p:cNvSpPr>
          <p:nvPr>
            <p:ph type="title" idx="4294967295"/>
          </p:nvPr>
        </p:nvSpPr>
        <p:spPr>
          <a:xfrm>
            <a:off x="645721" y="722490"/>
            <a:ext cx="11704326" cy="1919111"/>
          </a:xfrm>
          <a:prstGeom prst="rect">
            <a:avLst/>
          </a:prstGeom>
        </p:spPr>
        <p:txBody>
          <a:bodyPr/>
          <a:lstStyle/>
          <a:p>
            <a:pPr marL="42716" indent="-42716" algn="ctr" defTabSz="442120">
              <a:defRPr sz="4500" spc="-400">
                <a:solidFill>
                  <a:srgbClr val="FF9300"/>
                </a:solidFill>
                <a:effectLst>
                  <a:outerShdw blurRad="38100" dist="28833" dir="2700000" rotWithShape="0">
                    <a:srgbClr val="000000">
                      <a:alpha val="43137"/>
                    </a:srgbClr>
                  </a:outerShdw>
                </a:effectLst>
                <a:latin typeface="Arial Rounded MT Bold"/>
                <a:ea typeface="Arial Rounded MT Bold"/>
                <a:cs typeface="Arial Rounded MT Bold"/>
                <a:sym typeface="Arial Rounded MT Bold"/>
              </a:defRPr>
            </a:pPr>
            <a:r>
              <a:t>Verso un modello uniforme………..!!</a:t>
            </a:r>
            <a:br/>
            <a:endParaRPr/>
          </a:p>
        </p:txBody>
      </p:sp>
      <p:sp>
        <p:nvSpPr>
          <p:cNvPr id="265" name="Shape 265"/>
          <p:cNvSpPr>
            <a:spLocks noGrp="1"/>
          </p:cNvSpPr>
          <p:nvPr>
            <p:ph type="body" idx="4294967295"/>
          </p:nvPr>
        </p:nvSpPr>
        <p:spPr>
          <a:xfrm>
            <a:off x="355596" y="2372945"/>
            <a:ext cx="12293607" cy="6324610"/>
          </a:xfrm>
          <a:prstGeom prst="rect">
            <a:avLst/>
          </a:prstGeom>
        </p:spPr>
        <p:txBody>
          <a:bodyPr/>
          <a:lstStyle/>
          <a:p>
            <a:pPr marL="270710" indent="-270710" defTabSz="537462">
              <a:spcBef>
                <a:spcPts val="3400"/>
              </a:spcBef>
              <a:buClrTx/>
              <a:buSzPct val="100000"/>
              <a:buFontTx/>
              <a:buChar char="•"/>
              <a:defRPr sz="2700">
                <a:solidFill>
                  <a:srgbClr val="011993"/>
                </a:solidFill>
              </a:defRPr>
            </a:pPr>
            <a:endParaRPr dirty="0"/>
          </a:p>
          <a:p>
            <a:pPr marL="350920" indent="-350920" defTabSz="537462">
              <a:spcBef>
                <a:spcPts val="3400"/>
              </a:spcBef>
              <a:buClrTx/>
              <a:buSzPct val="100000"/>
              <a:buFontTx/>
              <a:buChar char="•"/>
              <a:defRPr sz="3500">
                <a:solidFill>
                  <a:srgbClr val="011993"/>
                </a:solidFill>
              </a:defRPr>
            </a:pPr>
            <a:r>
              <a:rPr lang="it-IT" dirty="0" smtClean="0"/>
              <a:t>Costruzione di una </a:t>
            </a:r>
            <a:r>
              <a:rPr lang="it-IT" dirty="0"/>
              <a:t>u</a:t>
            </a:r>
            <a:r>
              <a:rPr dirty="0" err="1" smtClean="0"/>
              <a:t>nica</a:t>
            </a:r>
            <a:r>
              <a:rPr dirty="0" smtClean="0"/>
              <a:t> </a:t>
            </a:r>
            <a:r>
              <a:rPr dirty="0" err="1"/>
              <a:t>cabina</a:t>
            </a:r>
            <a:r>
              <a:rPr dirty="0"/>
              <a:t> di </a:t>
            </a:r>
            <a:r>
              <a:rPr dirty="0" err="1"/>
              <a:t>regia</a:t>
            </a:r>
            <a:r>
              <a:rPr dirty="0"/>
              <a:t> per la persona con </a:t>
            </a:r>
            <a:r>
              <a:rPr dirty="0" err="1"/>
              <a:t>lesione</a:t>
            </a:r>
            <a:r>
              <a:rPr dirty="0"/>
              <a:t> al </a:t>
            </a:r>
            <a:r>
              <a:rPr dirty="0" err="1"/>
              <a:t>midollo</a:t>
            </a:r>
            <a:r>
              <a:rPr dirty="0"/>
              <a:t> </a:t>
            </a:r>
            <a:r>
              <a:rPr dirty="0" err="1"/>
              <a:t>spinale</a:t>
            </a:r>
            <a:r>
              <a:rPr dirty="0"/>
              <a:t>;</a:t>
            </a:r>
          </a:p>
          <a:p>
            <a:pPr marL="350920" indent="-350920" defTabSz="537462">
              <a:spcBef>
                <a:spcPts val="3400"/>
              </a:spcBef>
              <a:buClrTx/>
              <a:buSzPct val="100000"/>
              <a:buFontTx/>
              <a:buChar char="•"/>
              <a:defRPr sz="3500">
                <a:solidFill>
                  <a:srgbClr val="011993"/>
                </a:solidFill>
              </a:defRPr>
            </a:pPr>
            <a:r>
              <a:rPr dirty="0" err="1"/>
              <a:t>Raccordi</a:t>
            </a:r>
            <a:r>
              <a:rPr dirty="0"/>
              <a:t> </a:t>
            </a:r>
            <a:r>
              <a:rPr dirty="0" err="1"/>
              <a:t>funzionali</a:t>
            </a:r>
            <a:r>
              <a:rPr dirty="0"/>
              <a:t> </a:t>
            </a:r>
            <a:r>
              <a:rPr dirty="0" err="1"/>
              <a:t>protocolli</a:t>
            </a:r>
            <a:r>
              <a:rPr dirty="0"/>
              <a:t> </a:t>
            </a:r>
            <a:r>
              <a:rPr dirty="0" err="1"/>
              <a:t>definiti</a:t>
            </a:r>
            <a:r>
              <a:rPr dirty="0"/>
              <a:t> con </a:t>
            </a:r>
            <a:r>
              <a:rPr dirty="0" err="1"/>
              <a:t>i</a:t>
            </a:r>
            <a:r>
              <a:rPr dirty="0"/>
              <a:t> </a:t>
            </a:r>
            <a:r>
              <a:rPr dirty="0" err="1"/>
              <a:t>servizi</a:t>
            </a:r>
            <a:r>
              <a:rPr dirty="0"/>
              <a:t> </a:t>
            </a:r>
            <a:r>
              <a:rPr dirty="0" err="1"/>
              <a:t>territoriali</a:t>
            </a:r>
            <a:r>
              <a:rPr dirty="0"/>
              <a:t> di I° e II° </a:t>
            </a:r>
            <a:r>
              <a:rPr dirty="0" err="1"/>
              <a:t>livello</a:t>
            </a:r>
            <a:r>
              <a:rPr dirty="0"/>
              <a:t> e con </a:t>
            </a:r>
            <a:r>
              <a:rPr dirty="0" err="1"/>
              <a:t>i</a:t>
            </a:r>
            <a:r>
              <a:rPr dirty="0"/>
              <a:t> </a:t>
            </a:r>
            <a:r>
              <a:rPr dirty="0" err="1"/>
              <a:t>servizi</a:t>
            </a:r>
            <a:r>
              <a:rPr dirty="0"/>
              <a:t> </a:t>
            </a:r>
            <a:r>
              <a:rPr dirty="0" err="1"/>
              <a:t>sociali</a:t>
            </a:r>
            <a:r>
              <a:rPr dirty="0"/>
              <a:t> di </a:t>
            </a:r>
            <a:r>
              <a:rPr dirty="0" err="1"/>
              <a:t>riferimento</a:t>
            </a:r>
            <a:r>
              <a:rPr dirty="0"/>
              <a:t>;</a:t>
            </a:r>
          </a:p>
          <a:p>
            <a:pPr marL="350920" indent="-350920" defTabSz="537462">
              <a:spcBef>
                <a:spcPts val="3400"/>
              </a:spcBef>
              <a:buClrTx/>
              <a:buSzPct val="100000"/>
              <a:buFontTx/>
              <a:buChar char="•"/>
              <a:defRPr sz="3500">
                <a:solidFill>
                  <a:srgbClr val="011993"/>
                </a:solidFill>
              </a:defRPr>
            </a:pPr>
            <a:r>
              <a:rPr dirty="0" err="1"/>
              <a:t>Governo</a:t>
            </a:r>
            <a:r>
              <a:rPr dirty="0"/>
              <a:t> </a:t>
            </a:r>
            <a:r>
              <a:rPr dirty="0" err="1"/>
              <a:t>complessivo</a:t>
            </a:r>
            <a:r>
              <a:rPr dirty="0"/>
              <a:t> </a:t>
            </a:r>
            <a:r>
              <a:rPr dirty="0" err="1"/>
              <a:t>della</a:t>
            </a:r>
            <a:r>
              <a:rPr dirty="0"/>
              <a:t> </a:t>
            </a:r>
            <a:r>
              <a:rPr dirty="0" err="1"/>
              <a:t>presa</a:t>
            </a:r>
            <a:r>
              <a:rPr dirty="0"/>
              <a:t> in </a:t>
            </a:r>
            <a:r>
              <a:rPr dirty="0" err="1"/>
              <a:t>carico</a:t>
            </a:r>
            <a:r>
              <a:rPr dirty="0"/>
              <a:t>;</a:t>
            </a:r>
          </a:p>
          <a:p>
            <a:pPr marL="350920" indent="-350920" defTabSz="537462">
              <a:spcBef>
                <a:spcPts val="3400"/>
              </a:spcBef>
              <a:buClrTx/>
              <a:buSzPct val="100000"/>
              <a:buFontTx/>
              <a:buChar char="•"/>
              <a:defRPr sz="3500">
                <a:solidFill>
                  <a:srgbClr val="011993"/>
                </a:solidFill>
              </a:defRPr>
            </a:pPr>
            <a:r>
              <a:rPr dirty="0" err="1"/>
              <a:t>Valutazione</a:t>
            </a:r>
            <a:r>
              <a:rPr dirty="0"/>
              <a:t> </a:t>
            </a:r>
            <a:r>
              <a:rPr dirty="0" err="1"/>
              <a:t>complessiva</a:t>
            </a:r>
            <a:r>
              <a:rPr dirty="0"/>
              <a:t> </a:t>
            </a:r>
            <a:r>
              <a:rPr dirty="0" err="1"/>
              <a:t>dell’Outcome</a:t>
            </a:r>
            <a:r>
              <a:rPr dirty="0"/>
              <a:t> </a:t>
            </a:r>
            <a:r>
              <a:rPr dirty="0" err="1"/>
              <a:t>dei</a:t>
            </a:r>
            <a:r>
              <a:rPr dirty="0"/>
              <a:t> </a:t>
            </a:r>
            <a:r>
              <a:rPr dirty="0" err="1"/>
              <a:t>servizi</a:t>
            </a:r>
            <a:r>
              <a:rPr dirty="0"/>
              <a:t> </a:t>
            </a:r>
            <a:r>
              <a:rPr dirty="0" err="1"/>
              <a:t>dedicati</a:t>
            </a:r>
            <a:endParaRPr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 name="Shape 165"/>
          <p:cNvSpPr/>
          <p:nvPr/>
        </p:nvSpPr>
        <p:spPr>
          <a:xfrm>
            <a:off x="3569691" y="1215909"/>
            <a:ext cx="3369296" cy="7696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000">
                <a:solidFill>
                  <a:srgbClr val="011993"/>
                </a:solidFill>
                <a:latin typeface="Palatino"/>
                <a:ea typeface="Palatino"/>
                <a:cs typeface="Palatino"/>
                <a:sym typeface="Palatino"/>
              </a:defRPr>
            </a:pPr>
            <a:r>
              <a:t>Firenze</a:t>
            </a:r>
          </a:p>
          <a:p>
            <a:pPr>
              <a:defRPr sz="2000">
                <a:solidFill>
                  <a:srgbClr val="011993"/>
                </a:solidFill>
                <a:latin typeface="Palatino"/>
                <a:ea typeface="Palatino"/>
                <a:cs typeface="Palatino"/>
                <a:sym typeface="Palatino"/>
              </a:defRPr>
            </a:pPr>
            <a:r>
              <a:t>Torino </a:t>
            </a:r>
          </a:p>
          <a:p>
            <a:pPr>
              <a:defRPr sz="2000">
                <a:solidFill>
                  <a:srgbClr val="011993"/>
                </a:solidFill>
                <a:latin typeface="Palatino"/>
                <a:ea typeface="Palatino"/>
                <a:cs typeface="Palatino"/>
                <a:sym typeface="Palatino"/>
              </a:defRPr>
            </a:pPr>
            <a:r>
              <a:t>Milano, Niguarda</a:t>
            </a:r>
          </a:p>
          <a:p>
            <a:pPr>
              <a:defRPr sz="2000">
                <a:solidFill>
                  <a:srgbClr val="011993"/>
                </a:solidFill>
                <a:latin typeface="Palatino"/>
                <a:ea typeface="Palatino"/>
                <a:cs typeface="Palatino"/>
                <a:sym typeface="Palatino"/>
              </a:defRPr>
            </a:pPr>
            <a:r>
              <a:t>Catania</a:t>
            </a:r>
          </a:p>
          <a:p>
            <a:pPr>
              <a:defRPr sz="2000">
                <a:solidFill>
                  <a:srgbClr val="011993"/>
                </a:solidFill>
                <a:latin typeface="Palatino"/>
                <a:ea typeface="Palatino"/>
                <a:cs typeface="Palatino"/>
                <a:sym typeface="Palatino"/>
              </a:defRPr>
            </a:pPr>
            <a:r>
              <a:t>Vicenza</a:t>
            </a:r>
          </a:p>
          <a:p>
            <a:pPr>
              <a:defRPr sz="2000">
                <a:solidFill>
                  <a:srgbClr val="011993"/>
                </a:solidFill>
                <a:latin typeface="Palatino"/>
                <a:ea typeface="Palatino"/>
                <a:cs typeface="Palatino"/>
                <a:sym typeface="Palatino"/>
              </a:defRPr>
            </a:pPr>
            <a:r>
              <a:t>Ancona</a:t>
            </a:r>
          </a:p>
          <a:p>
            <a:pPr>
              <a:defRPr sz="2000">
                <a:solidFill>
                  <a:srgbClr val="011993"/>
                </a:solidFill>
                <a:latin typeface="Palatino"/>
                <a:ea typeface="Palatino"/>
                <a:cs typeface="Palatino"/>
                <a:sym typeface="Palatino"/>
              </a:defRPr>
            </a:pPr>
            <a:r>
              <a:t>Pietra Ligure</a:t>
            </a:r>
          </a:p>
          <a:p>
            <a:pPr>
              <a:defRPr sz="2000">
                <a:solidFill>
                  <a:srgbClr val="011993"/>
                </a:solidFill>
                <a:latin typeface="Palatino"/>
                <a:ea typeface="Palatino"/>
                <a:cs typeface="Palatino"/>
                <a:sym typeface="Palatino"/>
              </a:defRPr>
            </a:pPr>
            <a:r>
              <a:t>Perugia</a:t>
            </a:r>
          </a:p>
          <a:p>
            <a:pPr>
              <a:defRPr sz="2000">
                <a:solidFill>
                  <a:srgbClr val="011993"/>
                </a:solidFill>
                <a:latin typeface="Palatino"/>
                <a:ea typeface="Palatino"/>
                <a:cs typeface="Palatino"/>
                <a:sym typeface="Palatino"/>
              </a:defRPr>
            </a:pPr>
            <a:r>
              <a:t>Villa Nova sull'Arda</a:t>
            </a:r>
          </a:p>
          <a:p>
            <a:pPr>
              <a:defRPr sz="2000">
                <a:solidFill>
                  <a:srgbClr val="011993"/>
                </a:solidFill>
                <a:latin typeface="Palatino"/>
                <a:ea typeface="Palatino"/>
                <a:cs typeface="Palatino"/>
                <a:sym typeface="Palatino"/>
              </a:defRPr>
            </a:pPr>
            <a:r>
              <a:t>Sondalo</a:t>
            </a:r>
          </a:p>
          <a:p>
            <a:pPr>
              <a:defRPr sz="2000">
                <a:solidFill>
                  <a:srgbClr val="011993"/>
                </a:solidFill>
                <a:latin typeface="Palatino"/>
                <a:ea typeface="Palatino"/>
                <a:cs typeface="Palatino"/>
                <a:sym typeface="Palatino"/>
              </a:defRPr>
            </a:pPr>
            <a:r>
              <a:t>Roma S.Lucia</a:t>
            </a:r>
          </a:p>
          <a:p>
            <a:pPr>
              <a:defRPr sz="2000">
                <a:solidFill>
                  <a:srgbClr val="011993"/>
                </a:solidFill>
                <a:latin typeface="Palatino"/>
                <a:ea typeface="Palatino"/>
                <a:cs typeface="Palatino"/>
                <a:sym typeface="Palatino"/>
              </a:defRPr>
            </a:pPr>
            <a:r>
              <a:t>Roma CPO Gennaro di Rosa</a:t>
            </a:r>
          </a:p>
          <a:p>
            <a:pPr>
              <a:defRPr sz="2000">
                <a:solidFill>
                  <a:srgbClr val="011993"/>
                </a:solidFill>
                <a:latin typeface="Palatino"/>
                <a:ea typeface="Palatino"/>
                <a:cs typeface="Palatino"/>
                <a:sym typeface="Palatino"/>
              </a:defRPr>
            </a:pPr>
            <a:r>
              <a:t>Brescia</a:t>
            </a:r>
          </a:p>
          <a:p>
            <a:pPr>
              <a:defRPr sz="2000">
                <a:solidFill>
                  <a:srgbClr val="011993"/>
                </a:solidFill>
                <a:latin typeface="Palatino"/>
                <a:ea typeface="Palatino"/>
                <a:cs typeface="Palatino"/>
                <a:sym typeface="Palatino"/>
              </a:defRPr>
            </a:pPr>
            <a:r>
              <a:t>Milano CTO</a:t>
            </a:r>
          </a:p>
          <a:p>
            <a:pPr>
              <a:defRPr sz="2000">
                <a:solidFill>
                  <a:srgbClr val="011993"/>
                </a:solidFill>
                <a:latin typeface="Palatino"/>
                <a:ea typeface="Palatino"/>
                <a:cs typeface="Palatino"/>
                <a:sym typeface="Palatino"/>
              </a:defRPr>
            </a:pPr>
            <a:r>
              <a:t>Verona Negrar</a:t>
            </a:r>
          </a:p>
          <a:p>
            <a:pPr>
              <a:defRPr sz="2000">
                <a:solidFill>
                  <a:srgbClr val="011993"/>
                </a:solidFill>
                <a:latin typeface="Palatino"/>
                <a:ea typeface="Palatino"/>
                <a:cs typeface="Palatino"/>
                <a:sym typeface="Palatino"/>
              </a:defRPr>
            </a:pPr>
            <a:r>
              <a:t>Montecatone</a:t>
            </a:r>
          </a:p>
          <a:p>
            <a:pPr>
              <a:defRPr sz="2000">
                <a:solidFill>
                  <a:srgbClr val="011993"/>
                </a:solidFill>
                <a:latin typeface="Palatino"/>
                <a:ea typeface="Palatino"/>
                <a:cs typeface="Palatino"/>
                <a:sym typeface="Palatino"/>
              </a:defRPr>
            </a:pPr>
            <a:r>
              <a:t>Bari</a:t>
            </a:r>
          </a:p>
          <a:p>
            <a:pPr>
              <a:defRPr sz="2000">
                <a:solidFill>
                  <a:srgbClr val="011993"/>
                </a:solidFill>
                <a:latin typeface="Palatino"/>
                <a:ea typeface="Palatino"/>
                <a:cs typeface="Palatino"/>
                <a:sym typeface="Palatino"/>
              </a:defRPr>
            </a:pPr>
            <a:r>
              <a:t>Cagliari</a:t>
            </a:r>
          </a:p>
          <a:p>
            <a:pPr>
              <a:defRPr sz="2000">
                <a:solidFill>
                  <a:srgbClr val="011993"/>
                </a:solidFill>
                <a:latin typeface="Palatino"/>
                <a:ea typeface="Palatino"/>
                <a:cs typeface="Palatino"/>
                <a:sym typeface="Palatino"/>
              </a:defRPr>
            </a:pPr>
            <a:r>
              <a:t>Alessandria</a:t>
            </a:r>
          </a:p>
          <a:p>
            <a:pPr>
              <a:defRPr sz="2000">
                <a:solidFill>
                  <a:srgbClr val="011993"/>
                </a:solidFill>
                <a:latin typeface="Palatino"/>
                <a:ea typeface="Palatino"/>
                <a:cs typeface="Palatino"/>
                <a:sym typeface="Palatino"/>
              </a:defRPr>
            </a:pPr>
            <a:r>
              <a:t>Novara</a:t>
            </a:r>
          </a:p>
          <a:p>
            <a:pPr>
              <a:defRPr sz="2000">
                <a:solidFill>
                  <a:srgbClr val="011993"/>
                </a:solidFill>
                <a:latin typeface="Palatino"/>
                <a:ea typeface="Palatino"/>
                <a:cs typeface="Palatino"/>
                <a:sym typeface="Palatino"/>
              </a:defRPr>
            </a:pPr>
            <a:r>
              <a:t>Sulmona</a:t>
            </a:r>
          </a:p>
          <a:p>
            <a:pPr>
              <a:defRPr sz="2000">
                <a:solidFill>
                  <a:srgbClr val="011993"/>
                </a:solidFill>
                <a:latin typeface="Palatino"/>
                <a:ea typeface="Palatino"/>
                <a:cs typeface="Palatino"/>
                <a:sym typeface="Palatino"/>
              </a:defRPr>
            </a:pPr>
            <a:r>
              <a:t>CTO Roma Alesini</a:t>
            </a:r>
          </a:p>
          <a:p>
            <a:pPr>
              <a:defRPr sz="2000">
                <a:solidFill>
                  <a:srgbClr val="011993"/>
                </a:solidFill>
                <a:latin typeface="Palatino"/>
                <a:ea typeface="Palatino"/>
                <a:cs typeface="Palatino"/>
                <a:sym typeface="Palatino"/>
              </a:defRPr>
            </a:pPr>
            <a:r>
              <a:t>Udine Gervasutta</a:t>
            </a:r>
          </a:p>
        </p:txBody>
      </p:sp>
      <p:sp>
        <p:nvSpPr>
          <p:cNvPr id="166" name="Shape 166"/>
          <p:cNvSpPr/>
          <p:nvPr/>
        </p:nvSpPr>
        <p:spPr>
          <a:xfrm>
            <a:off x="7747568" y="8276548"/>
            <a:ext cx="2726557"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Risultati</a:t>
            </a:r>
          </a:p>
        </p:txBody>
      </p:sp>
      <p:sp>
        <p:nvSpPr>
          <p:cNvPr id="167" name="Shape 167"/>
          <p:cNvSpPr/>
          <p:nvPr/>
        </p:nvSpPr>
        <p:spPr>
          <a:xfrm>
            <a:off x="10833561" y="8105133"/>
            <a:ext cx="1479641" cy="1206433"/>
          </a:xfrm>
          <a:prstGeom prst="rightArrow">
            <a:avLst>
              <a:gd name="adj1" fmla="val 14572"/>
              <a:gd name="adj2" fmla="val 35986"/>
            </a:avLst>
          </a:prstGeom>
          <a:gradFill>
            <a:gsLst>
              <a:gs pos="0">
                <a:srgbClr val="D25152"/>
              </a:gs>
              <a:gs pos="100000">
                <a:schemeClr val="accent5">
                  <a:satOff val="54794"/>
                  <a:lumOff val="25888"/>
                </a:schemeClr>
              </a:gs>
            </a:gsLst>
            <a:lin ang="16200000"/>
          </a:gradFill>
          <a:ln>
            <a:solidFill>
              <a:srgbClr val="C15B5C"/>
            </a:solidFill>
          </a:ln>
        </p:spPr>
        <p:txBody>
          <a:bodyPr lIns="50800" tIns="50800" rIns="50800" bIns="50800" anchor="ctr"/>
          <a:lstStyle/>
          <a:p>
            <a:pPr>
              <a:defRPr>
                <a:solidFill>
                  <a:srgbClr val="FF2600"/>
                </a:solidFill>
                <a:latin typeface="Palatino"/>
                <a:ea typeface="Palatino"/>
                <a:cs typeface="Palatino"/>
                <a:sym typeface="Palatino"/>
              </a:defRPr>
            </a:pPr>
            <a:endParaRPr/>
          </a:p>
        </p:txBody>
      </p:sp>
      <p:sp>
        <p:nvSpPr>
          <p:cNvPr id="168" name="Shape 168"/>
          <p:cNvSpPr/>
          <p:nvPr/>
        </p:nvSpPr>
        <p:spPr>
          <a:xfrm>
            <a:off x="423428" y="301436"/>
            <a:ext cx="3596235"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200">
                <a:solidFill>
                  <a:srgbClr val="FF9300"/>
                </a:solidFill>
                <a:latin typeface="Arial Rounded MT Bold"/>
                <a:ea typeface="Arial Rounded MT Bold"/>
                <a:cs typeface="Arial Rounded MT Bold"/>
                <a:sym typeface="Arial Rounded MT Bold"/>
              </a:defRPr>
            </a:lvl1pPr>
          </a:lstStyle>
          <a:p>
            <a:r>
              <a:t>US rilevate</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Shape 267"/>
          <p:cNvSpPr>
            <a:spLocks noGrp="1"/>
          </p:cNvSpPr>
          <p:nvPr>
            <p:ph type="title" idx="4294967295"/>
          </p:nvPr>
        </p:nvSpPr>
        <p:spPr>
          <a:xfrm>
            <a:off x="650237" y="433493"/>
            <a:ext cx="11704326" cy="1903311"/>
          </a:xfrm>
          <a:prstGeom prst="rect">
            <a:avLst/>
          </a:prstGeom>
        </p:spPr>
        <p:txBody>
          <a:bodyPr/>
          <a:lstStyle>
            <a:lvl1pPr marL="56442" indent="-56442" algn="ctr">
              <a:defRPr sz="5200" spc="-300">
                <a:solidFill>
                  <a:srgbClr val="FF9300"/>
                </a:solidFill>
                <a:effectLst>
                  <a:outerShdw blurRad="38100" dist="38100" dir="2700000" rotWithShape="0">
                    <a:srgbClr val="000000">
                      <a:alpha val="43137"/>
                    </a:srgbClr>
                  </a:outerShdw>
                </a:effectLst>
                <a:latin typeface="Arial Rounded MT Bold"/>
                <a:ea typeface="Arial Rounded MT Bold"/>
                <a:cs typeface="Arial Rounded MT Bold"/>
                <a:sym typeface="Arial Rounded MT Bold"/>
              </a:defRPr>
            </a:lvl1pPr>
          </a:lstStyle>
          <a:p>
            <a:r>
              <a:t>Le proposte possibili……. </a:t>
            </a:r>
          </a:p>
        </p:txBody>
      </p:sp>
      <p:sp>
        <p:nvSpPr>
          <p:cNvPr id="268" name="Shape 268"/>
          <p:cNvSpPr>
            <a:spLocks noGrp="1"/>
          </p:cNvSpPr>
          <p:nvPr>
            <p:ph type="body" idx="4294967295"/>
          </p:nvPr>
        </p:nvSpPr>
        <p:spPr>
          <a:xfrm>
            <a:off x="650237" y="2093832"/>
            <a:ext cx="11704326" cy="6732694"/>
          </a:xfrm>
          <a:prstGeom prst="rect">
            <a:avLst/>
          </a:prstGeom>
        </p:spPr>
        <p:txBody>
          <a:bodyPr/>
          <a:lstStyle/>
          <a:p>
            <a:pPr marL="320841" indent="-320841" defTabSz="554990">
              <a:spcBef>
                <a:spcPts val="3600"/>
              </a:spcBef>
              <a:buClrTx/>
              <a:buSzPct val="100000"/>
              <a:buFontTx/>
              <a:buChar char="•"/>
              <a:defRPr sz="3200">
                <a:solidFill>
                  <a:srgbClr val="011993"/>
                </a:solidFill>
              </a:defRPr>
            </a:pPr>
            <a:r>
              <a:t>Definizione di standard qulitativi-quantitativi-strutturali-strumentali-organizzativi con il compito di definire le competenze e le potenzialità operative delle strutture dedicate;</a:t>
            </a:r>
          </a:p>
          <a:p>
            <a:pPr marL="320841" indent="-320841" defTabSz="554990">
              <a:spcBef>
                <a:spcPts val="3600"/>
              </a:spcBef>
              <a:buClrTx/>
              <a:buSzPct val="100000"/>
              <a:buFontTx/>
              <a:buChar char="•"/>
              <a:defRPr sz="3200">
                <a:solidFill>
                  <a:srgbClr val="011993"/>
                </a:solidFill>
              </a:defRPr>
            </a:pPr>
            <a:r>
              <a:t>Definizione di strumenti di valutazione utili ad evidenziare la qualità della risposta sanitaria e sociale alla complessità delle domanda;</a:t>
            </a:r>
          </a:p>
          <a:p>
            <a:pPr marL="320841" indent="-320841" defTabSz="554990">
              <a:spcBef>
                <a:spcPts val="3600"/>
              </a:spcBef>
              <a:buClrTx/>
              <a:buSzPct val="100000"/>
              <a:buFontTx/>
              <a:buChar char="•"/>
              <a:defRPr sz="3200">
                <a:solidFill>
                  <a:srgbClr val="011993"/>
                </a:solidFill>
              </a:defRPr>
            </a:pPr>
            <a:r>
              <a:t>Elaborazione di un piano nazionale da concertare con i tavoli tecnici di coordinamento della Conferenza delle Regioni per il consolidamento e l’implementazione dei servizi dedicati alla presa in carico della persona con lesione al midollo spinale;</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 name="Shape 270"/>
          <p:cNvSpPr/>
          <p:nvPr/>
        </p:nvSpPr>
        <p:spPr>
          <a:xfrm>
            <a:off x="138284" y="1419768"/>
            <a:ext cx="12916310" cy="721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300789" indent="-300789" algn="l">
              <a:buSzPct val="100000"/>
              <a:buChar char="•"/>
              <a:defRPr>
                <a:solidFill>
                  <a:srgbClr val="011993"/>
                </a:solidFill>
                <a:latin typeface="Palatino"/>
                <a:ea typeface="Palatino"/>
                <a:cs typeface="Palatino"/>
                <a:sym typeface="Palatino"/>
              </a:defRPr>
            </a:pPr>
            <a:r>
              <a:t>Elaborazione di linee guida in materia di presa in carico della persona </a:t>
            </a:r>
          </a:p>
          <a:p>
            <a:pPr algn="l">
              <a:defRPr>
                <a:solidFill>
                  <a:srgbClr val="011993"/>
                </a:solidFill>
                <a:latin typeface="Palatino"/>
                <a:ea typeface="Palatino"/>
                <a:cs typeface="Palatino"/>
                <a:sym typeface="Palatino"/>
              </a:defRPr>
            </a:pPr>
            <a:r>
              <a:t>   con lesione al midollo spinale;</a:t>
            </a:r>
          </a:p>
          <a:p>
            <a:pPr algn="l">
              <a:defRPr>
                <a:solidFill>
                  <a:srgbClr val="011993"/>
                </a:solidFill>
                <a:latin typeface="Palatino"/>
                <a:ea typeface="Palatino"/>
                <a:cs typeface="Palatino"/>
                <a:sym typeface="Palatino"/>
              </a:defRPr>
            </a:pPr>
            <a:endParaRPr/>
          </a:p>
          <a:p>
            <a:pPr algn="l">
              <a:defRPr>
                <a:solidFill>
                  <a:srgbClr val="011993"/>
                </a:solidFill>
                <a:latin typeface="Palatino"/>
                <a:ea typeface="Palatino"/>
                <a:cs typeface="Palatino"/>
                <a:sym typeface="Palatino"/>
              </a:defRPr>
            </a:pPr>
            <a:endParaRPr/>
          </a:p>
          <a:p>
            <a:pPr marL="300789" indent="-300789" algn="l">
              <a:buSzPct val="100000"/>
              <a:buChar char="•"/>
              <a:defRPr>
                <a:solidFill>
                  <a:srgbClr val="011993"/>
                </a:solidFill>
                <a:latin typeface="Palatino"/>
                <a:ea typeface="Palatino"/>
                <a:cs typeface="Palatino"/>
                <a:sym typeface="Palatino"/>
              </a:defRPr>
            </a:pPr>
            <a:r>
              <a:t>Definizione di un piano nazionale di formazione per tutti gli Operatori </a:t>
            </a:r>
          </a:p>
          <a:p>
            <a:pPr algn="l">
              <a:defRPr>
                <a:solidFill>
                  <a:srgbClr val="011993"/>
                </a:solidFill>
                <a:latin typeface="Palatino"/>
                <a:ea typeface="Palatino"/>
                <a:cs typeface="Palatino"/>
                <a:sym typeface="Palatino"/>
              </a:defRPr>
            </a:pPr>
            <a:r>
              <a:t>   Professionali che lavorano nei servizi dedicati al fine di garantire e </a:t>
            </a:r>
          </a:p>
          <a:p>
            <a:pPr algn="l">
              <a:defRPr>
                <a:solidFill>
                  <a:srgbClr val="011993"/>
                </a:solidFill>
                <a:latin typeface="Palatino"/>
                <a:ea typeface="Palatino"/>
                <a:cs typeface="Palatino"/>
                <a:sym typeface="Palatino"/>
              </a:defRPr>
            </a:pPr>
            <a:r>
              <a:t>   promuovere la cultura della riabilitazione globale tenendo conto delle </a:t>
            </a:r>
          </a:p>
          <a:p>
            <a:pPr algn="l">
              <a:defRPr>
                <a:solidFill>
                  <a:srgbClr val="011993"/>
                </a:solidFill>
                <a:latin typeface="Palatino"/>
                <a:ea typeface="Palatino"/>
                <a:cs typeface="Palatino"/>
                <a:sym typeface="Palatino"/>
              </a:defRPr>
            </a:pPr>
            <a:r>
              <a:t>   indicazioni ICF e della Convenzione ONU;</a:t>
            </a:r>
          </a:p>
          <a:p>
            <a:pPr algn="l">
              <a:defRPr>
                <a:solidFill>
                  <a:srgbClr val="011993"/>
                </a:solidFill>
                <a:latin typeface="Palatino"/>
                <a:ea typeface="Palatino"/>
                <a:cs typeface="Palatino"/>
                <a:sym typeface="Palatino"/>
              </a:defRPr>
            </a:pPr>
            <a:endParaRPr/>
          </a:p>
          <a:p>
            <a:pPr algn="l">
              <a:defRPr>
                <a:solidFill>
                  <a:srgbClr val="011993"/>
                </a:solidFill>
                <a:latin typeface="Palatino"/>
                <a:ea typeface="Palatino"/>
                <a:cs typeface="Palatino"/>
                <a:sym typeface="Palatino"/>
              </a:defRPr>
            </a:pPr>
            <a:endParaRPr/>
          </a:p>
          <a:p>
            <a:pPr marL="300789" indent="-300789" algn="l">
              <a:buSzPct val="100000"/>
              <a:buChar char="•"/>
              <a:defRPr>
                <a:solidFill>
                  <a:srgbClr val="011993"/>
                </a:solidFill>
                <a:latin typeface="Palatino"/>
                <a:ea typeface="Palatino"/>
                <a:cs typeface="Palatino"/>
                <a:sym typeface="Palatino"/>
              </a:defRPr>
            </a:pPr>
            <a:r>
              <a:t>Costruzione di una rete territoriale quale strumento fondamentale </a:t>
            </a:r>
          </a:p>
          <a:p>
            <a:pPr algn="l">
              <a:defRPr>
                <a:solidFill>
                  <a:srgbClr val="011993"/>
                </a:solidFill>
                <a:latin typeface="Palatino"/>
                <a:ea typeface="Palatino"/>
                <a:cs typeface="Palatino"/>
                <a:sym typeface="Palatino"/>
              </a:defRPr>
            </a:pPr>
            <a:r>
              <a:t>   per rispondere a tutti i diritti-bisogni delle persone con lesione al midollo </a:t>
            </a:r>
          </a:p>
          <a:p>
            <a:pPr algn="l">
              <a:defRPr>
                <a:solidFill>
                  <a:srgbClr val="011993"/>
                </a:solidFill>
                <a:latin typeface="Palatino"/>
                <a:ea typeface="Palatino"/>
                <a:cs typeface="Palatino"/>
                <a:sym typeface="Palatino"/>
              </a:defRPr>
            </a:pPr>
            <a:r>
              <a:t>   spinale, utile a favorire e sostenere le azioni che facilitino il pieno </a:t>
            </a:r>
          </a:p>
          <a:p>
            <a:pPr algn="l">
              <a:defRPr>
                <a:solidFill>
                  <a:srgbClr val="011993"/>
                </a:solidFill>
                <a:latin typeface="Palatino"/>
                <a:ea typeface="Palatino"/>
                <a:cs typeface="Palatino"/>
                <a:sym typeface="Palatino"/>
              </a:defRPr>
            </a:pPr>
            <a:r>
              <a:t>   recupero ad una vita inclusiva.</a:t>
            </a:r>
          </a:p>
        </p:txBody>
      </p:sp>
      <p:sp>
        <p:nvSpPr>
          <p:cNvPr id="271" name="Shape 271"/>
          <p:cNvSpPr>
            <a:spLocks noGrp="1"/>
          </p:cNvSpPr>
          <p:nvPr>
            <p:ph type="title" idx="4294967295"/>
          </p:nvPr>
        </p:nvSpPr>
        <p:spPr>
          <a:xfrm>
            <a:off x="650237" y="-95773"/>
            <a:ext cx="11704326" cy="1903311"/>
          </a:xfrm>
          <a:prstGeom prst="rect">
            <a:avLst/>
          </a:prstGeom>
        </p:spPr>
        <p:txBody>
          <a:bodyPr/>
          <a:lstStyle/>
          <a:p>
            <a:pPr marL="56442" indent="-56442" algn="ctr">
              <a:defRPr sz="5200" spc="-300">
                <a:solidFill>
                  <a:srgbClr val="FF9300"/>
                </a:solidFill>
                <a:effectLst>
                  <a:outerShdw blurRad="38100" dist="38100" dir="2700000" rotWithShape="0">
                    <a:srgbClr val="000000">
                      <a:alpha val="43137"/>
                    </a:srgbClr>
                  </a:outerShdw>
                </a:effectLst>
                <a:latin typeface="Arial Rounded MT Bold"/>
                <a:ea typeface="Arial Rounded MT Bold"/>
                <a:cs typeface="Arial Rounded MT Bold"/>
                <a:sym typeface="Arial Rounded MT Bold"/>
              </a:defRPr>
            </a:pPr>
            <a:r>
              <a:t>Le proposte possibili…….!!?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Schermata 2016-04-03 alle 08.33.52.png"/>
          <p:cNvPicPr>
            <a:picLocks noChangeAspect="1"/>
          </p:cNvPicPr>
          <p:nvPr/>
        </p:nvPicPr>
        <p:blipFill>
          <a:blip r:embed="rId2">
            <a:extLst/>
          </a:blip>
          <a:stretch>
            <a:fillRect/>
          </a:stretch>
        </p:blipFill>
        <p:spPr>
          <a:xfrm>
            <a:off x="0" y="0"/>
            <a:ext cx="13004800" cy="973231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70" name="Chart 170"/>
          <p:cNvGraphicFramePr/>
          <p:nvPr/>
        </p:nvGraphicFramePr>
        <p:xfrm>
          <a:off x="6487927" y="3041778"/>
          <a:ext cx="6702038" cy="5707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1" name="Table 171"/>
          <p:cNvGraphicFramePr/>
          <p:nvPr/>
        </p:nvGraphicFramePr>
        <p:xfrm>
          <a:off x="281495" y="309833"/>
          <a:ext cx="6717869" cy="8318500"/>
        </p:xfrm>
        <a:graphic>
          <a:graphicData uri="http://schemas.openxmlformats.org/drawingml/2006/table">
            <a:tbl>
              <a:tblPr bandRow="1">
                <a:tableStyleId>{4C3C2611-4C71-4FC5-86AE-919BDF0F9419}</a:tableStyleId>
              </a:tblPr>
              <a:tblGrid>
                <a:gridCol w="2650977"/>
                <a:gridCol w="4066892"/>
              </a:tblGrid>
              <a:tr h="520700">
                <a:tc>
                  <a:txBody>
                    <a:bodyPr/>
                    <a:lstStyle/>
                    <a:p>
                      <a:pPr algn="l">
                        <a:lnSpc>
                          <a:spcPct val="70000"/>
                        </a:lnSpc>
                        <a:defRPr sz="1800">
                          <a:solidFill>
                            <a:srgbClr val="000000"/>
                          </a:solidFill>
                        </a:defRPr>
                      </a:pPr>
                      <a:r>
                        <a:rPr sz="3000">
                          <a:solidFill>
                            <a:srgbClr val="941100"/>
                          </a:solidFill>
                          <a:latin typeface="Arial Rounded MT Bold"/>
                          <a:ea typeface="Arial Rounded MT Bold"/>
                          <a:cs typeface="Arial Rounded MT Bold"/>
                          <a:sym typeface="Arial Rounded MT Bold"/>
                        </a:rPr>
                        <a:t>DEA II Livello</a:t>
                      </a:r>
                    </a:p>
                  </a:txBody>
                  <a:tcPr marL="0" marR="0" marT="0" marB="0" anchor="ctr" horzOverflow="overflow"/>
                </a:tc>
                <a:tc>
                  <a:txBody>
                    <a:bodyPr/>
                    <a:lstStyle/>
                    <a:p>
                      <a:pPr algn="l">
                        <a:lnSpc>
                          <a:spcPct val="70000"/>
                        </a:lnSpc>
                        <a:defRPr sz="1800">
                          <a:solidFill>
                            <a:srgbClr val="000000"/>
                          </a:solidFill>
                        </a:defRPr>
                      </a:pPr>
                      <a:r>
                        <a:rPr sz="3000">
                          <a:solidFill>
                            <a:srgbClr val="941100"/>
                          </a:solidFill>
                          <a:latin typeface="Arial Rounded MT Bold"/>
                          <a:ea typeface="Arial Rounded MT Bold"/>
                          <a:cs typeface="Arial Rounded MT Bold"/>
                          <a:sym typeface="Arial Rounded MT Bold"/>
                        </a:rPr>
                        <a:t>No DEA II Livello</a:t>
                      </a:r>
                    </a:p>
                  </a:txBody>
                  <a:tcPr marL="0" marR="0" marT="0" marB="0" anchor="ctr" horzOverflow="overflow"/>
                </a:tc>
              </a:tr>
              <a:tr h="520700">
                <a:tc>
                  <a:txBody>
                    <a:bodyPr/>
                    <a:lstStyle/>
                    <a:p>
                      <a:pPr algn="l">
                        <a:lnSpc>
                          <a:spcPct val="70000"/>
                        </a:lnSpc>
                        <a:defRPr sz="3000">
                          <a:solidFill>
                            <a:srgbClr val="FF912F"/>
                          </a:solidFill>
                          <a:latin typeface="Times New Roman"/>
                          <a:ea typeface="Times New Roman"/>
                          <a:cs typeface="Times New Roman"/>
                          <a:sym typeface="Times New Roman"/>
                        </a:defRPr>
                      </a:pPr>
                      <a:endParaRPr/>
                    </a:p>
                  </a:txBody>
                  <a:tcPr marL="0" marR="0" marT="0" marB="0" anchor="ctr" horzOverflow="overflow"/>
                </a:tc>
                <a:tc>
                  <a:txBody>
                    <a:bodyPr/>
                    <a:lstStyle/>
                    <a:p>
                      <a:pPr algn="l">
                        <a:lnSpc>
                          <a:spcPct val="70000"/>
                        </a:lnSpc>
                        <a:defRPr sz="3000">
                          <a:solidFill>
                            <a:srgbClr val="FF614E"/>
                          </a:solidFill>
                          <a:latin typeface="Times New Roman"/>
                          <a:ea typeface="Times New Roman"/>
                          <a:cs typeface="Times New Roman"/>
                          <a:sym typeface="Times New Roman"/>
                        </a:defRPr>
                      </a:pPr>
                      <a:endParaRP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Firenze</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Villa Nova sull'Arda</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Torino</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Roma S.Lucia</a:t>
                      </a:r>
                    </a:p>
                  </a:txBody>
                  <a:tcPr marL="0" marR="0" marT="0" marB="0" anchor="ctr" horzOverflow="overflow"/>
                </a:tc>
              </a:tr>
              <a:tr h="1028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Milano, Niguarda</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Roma CPO Gennaro di Rosa</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Catania</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Brescia</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Vicenza</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Verona Negrar</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Ancona</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Montecatone</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Pietra Ligure</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Cagliari</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Perugia</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Udine</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Sondalo</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Sulmona</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Milano CTO</a:t>
                      </a:r>
                    </a:p>
                  </a:txBody>
                  <a:tcPr marL="0" marR="0" marT="0" marB="0" anchor="ctr" horzOverflow="overflow"/>
                </a:tc>
                <a:tc>
                  <a:txBody>
                    <a:bodyPr/>
                    <a:lstStyle/>
                    <a:p>
                      <a:pPr algn="l">
                        <a:lnSpc>
                          <a:spcPct val="70000"/>
                        </a:lnSpc>
                        <a:defRPr sz="1800">
                          <a:solidFill>
                            <a:srgbClr val="000000"/>
                          </a:solidFill>
                        </a:defRPr>
                      </a:pPr>
                      <a:r>
                        <a:rPr sz="3000">
                          <a:solidFill>
                            <a:srgbClr val="FF614E"/>
                          </a:solidFill>
                          <a:latin typeface="Times New Roman"/>
                          <a:ea typeface="Times New Roman"/>
                          <a:cs typeface="Times New Roman"/>
                          <a:sym typeface="Times New Roman"/>
                        </a:rPr>
                        <a:t>Alesini CTO Roma</a:t>
                      </a: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Bari</a:t>
                      </a:r>
                    </a:p>
                  </a:txBody>
                  <a:tcPr marL="0" marR="0" marT="0" marB="0" anchor="ctr" horzOverflow="overflow"/>
                </a:tc>
                <a:tc>
                  <a:txBody>
                    <a:bodyPr/>
                    <a:lstStyle/>
                    <a:p>
                      <a:pPr indent="228600" algn="l">
                        <a:lnSpc>
                          <a:spcPct val="70000"/>
                        </a:lnSpc>
                        <a:defRPr>
                          <a:solidFill>
                            <a:srgbClr val="FF614E"/>
                          </a:solidFill>
                          <a:latin typeface="Times New Roman"/>
                          <a:ea typeface="Times New Roman"/>
                          <a:cs typeface="Times New Roman"/>
                          <a:sym typeface="Times New Roman"/>
                        </a:defRPr>
                      </a:pPr>
                      <a:endParaRP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Alessandria</a:t>
                      </a:r>
                    </a:p>
                  </a:txBody>
                  <a:tcPr marL="0" marR="0" marT="0" marB="0" anchor="ctr" horzOverflow="overflow"/>
                </a:tc>
                <a:tc>
                  <a:txBody>
                    <a:bodyPr/>
                    <a:lstStyle/>
                    <a:p>
                      <a:pPr indent="228600" algn="l">
                        <a:lnSpc>
                          <a:spcPct val="70000"/>
                        </a:lnSpc>
                        <a:defRPr>
                          <a:solidFill>
                            <a:srgbClr val="FF614E"/>
                          </a:solidFill>
                          <a:latin typeface="Times New Roman"/>
                          <a:ea typeface="Times New Roman"/>
                          <a:cs typeface="Times New Roman"/>
                          <a:sym typeface="Times New Roman"/>
                        </a:defRPr>
                      </a:pPr>
                      <a:endParaRPr/>
                    </a:p>
                  </a:txBody>
                  <a:tcPr marL="0" marR="0" marT="0" marB="0" anchor="ctr" horzOverflow="overflow"/>
                </a:tc>
              </a:tr>
              <a:tr h="520700">
                <a:tc>
                  <a:txBody>
                    <a:bodyPr/>
                    <a:lstStyle/>
                    <a:p>
                      <a:pPr algn="l">
                        <a:lnSpc>
                          <a:spcPct val="70000"/>
                        </a:lnSpc>
                        <a:defRPr sz="1800">
                          <a:solidFill>
                            <a:srgbClr val="000000"/>
                          </a:solidFill>
                        </a:defRPr>
                      </a:pPr>
                      <a:r>
                        <a:rPr sz="3000">
                          <a:solidFill>
                            <a:srgbClr val="FF912F"/>
                          </a:solidFill>
                          <a:latin typeface="Times New Roman"/>
                          <a:ea typeface="Times New Roman"/>
                          <a:cs typeface="Times New Roman"/>
                          <a:sym typeface="Times New Roman"/>
                        </a:rPr>
                        <a:t>Novara</a:t>
                      </a:r>
                    </a:p>
                  </a:txBody>
                  <a:tcPr marL="0" marR="0" marT="0" marB="0" anchor="ctr" horzOverflow="overflow"/>
                </a:tc>
                <a:tc>
                  <a:txBody>
                    <a:bodyPr/>
                    <a:lstStyle/>
                    <a:p>
                      <a:pPr indent="228600" algn="l">
                        <a:lnSpc>
                          <a:spcPct val="70000"/>
                        </a:lnSpc>
                        <a:defRPr>
                          <a:solidFill>
                            <a:srgbClr val="FF614E"/>
                          </a:solidFill>
                          <a:latin typeface="Times New Roman"/>
                          <a:ea typeface="Times New Roman"/>
                          <a:cs typeface="Times New Roman"/>
                          <a:sym typeface="Times New Roman"/>
                        </a:defRPr>
                      </a:pPr>
                      <a:endParaRPr/>
                    </a:p>
                  </a:txBody>
                  <a:tcPr marL="0" marR="0" marT="0" marB="0" anchor="ctr" horzOverflow="overflow"/>
                </a:tc>
              </a:tr>
            </a:tbl>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73" name="Chart 173"/>
          <p:cNvGraphicFramePr/>
          <p:nvPr/>
        </p:nvGraphicFramePr>
        <p:xfrm>
          <a:off x="572436" y="3610975"/>
          <a:ext cx="11433273" cy="4993361"/>
        </p:xfrm>
        <a:graphic>
          <a:graphicData uri="http://schemas.openxmlformats.org/drawingml/2006/chart">
            <c:chart xmlns:c="http://schemas.openxmlformats.org/drawingml/2006/chart" xmlns:r="http://schemas.openxmlformats.org/officeDocument/2006/relationships" r:id="rId2"/>
          </a:graphicData>
        </a:graphic>
      </p:graphicFrame>
      <p:sp>
        <p:nvSpPr>
          <p:cNvPr id="174" name="Shape 174"/>
          <p:cNvSpPr/>
          <p:nvPr/>
        </p:nvSpPr>
        <p:spPr>
          <a:xfrm>
            <a:off x="407025" y="588490"/>
            <a:ext cx="12190746"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90000"/>
              </a:lnSpc>
              <a:defRPr sz="5200" spc="-162">
                <a:solidFill>
                  <a:srgbClr val="FF9300"/>
                </a:solidFill>
                <a:latin typeface="Arial Rounded MT Bold"/>
                <a:ea typeface="Arial Rounded MT Bold"/>
                <a:cs typeface="Arial Rounded MT Bold"/>
                <a:sym typeface="Arial Rounded MT Bold"/>
              </a:defRPr>
            </a:lvl1pPr>
          </a:lstStyle>
          <a:p>
            <a:r>
              <a:t>TOT posti letto per persone con LM : 589</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76" name="Chart 176"/>
          <p:cNvGraphicFramePr/>
          <p:nvPr/>
        </p:nvGraphicFramePr>
        <p:xfrm>
          <a:off x="572436" y="3610975"/>
          <a:ext cx="11433273" cy="4993361"/>
        </p:xfrm>
        <a:graphic>
          <a:graphicData uri="http://schemas.openxmlformats.org/drawingml/2006/chart">
            <c:chart xmlns:c="http://schemas.openxmlformats.org/drawingml/2006/chart" xmlns:r="http://schemas.openxmlformats.org/officeDocument/2006/relationships" r:id="rId2"/>
          </a:graphicData>
        </a:graphic>
      </p:graphicFrame>
      <p:sp>
        <p:nvSpPr>
          <p:cNvPr id="177" name="Shape 177"/>
          <p:cNvSpPr>
            <a:spLocks noGrp="1"/>
          </p:cNvSpPr>
          <p:nvPr>
            <p:ph type="title" idx="4294967295"/>
          </p:nvPr>
        </p:nvSpPr>
        <p:spPr>
          <a:prstGeom prst="rect">
            <a:avLst/>
          </a:prstGeom>
        </p:spPr>
        <p:txBody>
          <a:bodyPr/>
          <a:lstStyle>
            <a:lvl1pPr algn="ctr">
              <a:defRPr sz="5200" spc="-200">
                <a:solidFill>
                  <a:srgbClr val="FF9300"/>
                </a:solidFill>
                <a:latin typeface="Arial Rounded MT Bold"/>
                <a:ea typeface="Arial Rounded MT Bold"/>
                <a:cs typeface="Arial Rounded MT Bold"/>
                <a:sym typeface="Arial Rounded MT Bold"/>
              </a:defRPr>
            </a:lvl1pPr>
          </a:lstStyle>
          <a:p>
            <a:r>
              <a:t>Tot ricoveri persone con LM acuta in 2 anni 2158</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79" name="Chart 179"/>
          <p:cNvGraphicFramePr/>
          <p:nvPr/>
        </p:nvGraphicFramePr>
        <p:xfrm>
          <a:off x="572436" y="3610975"/>
          <a:ext cx="11433273" cy="4993361"/>
        </p:xfrm>
        <a:graphic>
          <a:graphicData uri="http://schemas.openxmlformats.org/drawingml/2006/chart">
            <c:chart xmlns:c="http://schemas.openxmlformats.org/drawingml/2006/chart" xmlns:r="http://schemas.openxmlformats.org/officeDocument/2006/relationships" r:id="rId2"/>
          </a:graphicData>
        </a:graphic>
      </p:graphicFrame>
      <p:sp>
        <p:nvSpPr>
          <p:cNvPr id="180" name="Shape 180"/>
          <p:cNvSpPr>
            <a:spLocks noGrp="1"/>
          </p:cNvSpPr>
          <p:nvPr>
            <p:ph type="title" idx="4294967295"/>
          </p:nvPr>
        </p:nvSpPr>
        <p:spPr>
          <a:prstGeom prst="rect">
            <a:avLst/>
          </a:prstGeom>
        </p:spPr>
        <p:txBody>
          <a:bodyPr/>
          <a:lstStyle/>
          <a:p>
            <a:pPr algn="ctr">
              <a:defRPr sz="5200" spc="-200">
                <a:solidFill>
                  <a:srgbClr val="FF9300"/>
                </a:solidFill>
                <a:latin typeface="Arial Rounded MT Bold"/>
                <a:ea typeface="Arial Rounded MT Bold"/>
                <a:cs typeface="Arial Rounded MT Bold"/>
                <a:sym typeface="Arial Rounded MT Bold"/>
              </a:defRPr>
            </a:pPr>
            <a:r>
              <a:t>Tot. ricoveri persone con LM stabilizzata </a:t>
            </a:r>
            <a:br/>
            <a:r>
              <a:t>in 2 anni </a:t>
            </a:r>
            <a:r>
              <a:rPr>
                <a:solidFill>
                  <a:srgbClr val="C89486"/>
                </a:solidFill>
              </a:rPr>
              <a:t>3575</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 name="Shape 182"/>
          <p:cNvSpPr>
            <a:spLocks noGrp="1"/>
          </p:cNvSpPr>
          <p:nvPr>
            <p:ph type="title" idx="4294967295"/>
          </p:nvPr>
        </p:nvSpPr>
        <p:spPr>
          <a:xfrm>
            <a:off x="355600" y="107523"/>
            <a:ext cx="12293600" cy="2044701"/>
          </a:xfrm>
          <a:prstGeom prst="rect">
            <a:avLst/>
          </a:prstGeom>
        </p:spPr>
        <p:txBody>
          <a:bodyPr/>
          <a:lstStyle>
            <a:lvl1pPr algn="ctr">
              <a:defRPr sz="5200" spc="-200">
                <a:solidFill>
                  <a:srgbClr val="FF9300"/>
                </a:solidFill>
                <a:latin typeface="Arial Rounded MT Bold"/>
                <a:ea typeface="Arial Rounded MT Bold"/>
                <a:cs typeface="Arial Rounded MT Bold"/>
                <a:sym typeface="Arial Rounded MT Bold"/>
              </a:defRPr>
            </a:lvl1pPr>
          </a:lstStyle>
          <a:p>
            <a:r>
              <a:t>Il 67% delle strutture si avvale di tutti i seguenti servizi di accesso:</a:t>
            </a:r>
          </a:p>
        </p:txBody>
      </p:sp>
      <p:graphicFrame>
        <p:nvGraphicFramePr>
          <p:cNvPr id="183" name="Chart 183"/>
          <p:cNvGraphicFramePr/>
          <p:nvPr/>
        </p:nvGraphicFramePr>
        <p:xfrm>
          <a:off x="3227013" y="3312063"/>
          <a:ext cx="7069898" cy="46126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 name="Shape 185"/>
          <p:cNvSpPr>
            <a:spLocks noGrp="1"/>
          </p:cNvSpPr>
          <p:nvPr>
            <p:ph type="title" idx="4294967295"/>
          </p:nvPr>
        </p:nvSpPr>
        <p:spPr>
          <a:xfrm>
            <a:off x="355597" y="394577"/>
            <a:ext cx="12293607" cy="2044702"/>
          </a:xfrm>
          <a:prstGeom prst="rect">
            <a:avLst/>
          </a:prstGeom>
        </p:spPr>
        <p:txBody>
          <a:bodyPr/>
          <a:lstStyle>
            <a:lvl1pPr algn="ctr" defTabSz="525779">
              <a:defRPr sz="4600" spc="-200">
                <a:solidFill>
                  <a:srgbClr val="FF9300"/>
                </a:solidFill>
                <a:latin typeface="Arial Rounded MT Bold"/>
                <a:ea typeface="Arial Rounded MT Bold"/>
                <a:cs typeface="Arial Rounded MT Bold"/>
                <a:sym typeface="Arial Rounded MT Bold"/>
              </a:defRPr>
            </a:lvl1pPr>
          </a:lstStyle>
          <a:p>
            <a:r>
              <a:t>Solo il 9% delle strutture ha creato una rete con il 100% dei servizi afferenti con referenti stabili</a:t>
            </a:r>
          </a:p>
        </p:txBody>
      </p:sp>
      <p:graphicFrame>
        <p:nvGraphicFramePr>
          <p:cNvPr id="186" name="Chart 186"/>
          <p:cNvGraphicFramePr/>
          <p:nvPr/>
        </p:nvGraphicFramePr>
        <p:xfrm>
          <a:off x="3599955" y="3291927"/>
          <a:ext cx="7069900" cy="46126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ditorial">
  <a:themeElements>
    <a:clrScheme name="Editorial">
      <a:dk1>
        <a:srgbClr val="324863"/>
      </a:dk1>
      <a:lt1>
        <a:srgbClr val="634D31"/>
      </a:lt1>
      <a:dk2>
        <a:srgbClr val="A7A7A7"/>
      </a:dk2>
      <a:lt2>
        <a:srgbClr val="535353"/>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Helvetica"/>
        <a:ea typeface="Helvetica"/>
        <a:cs typeface="Helvetica"/>
      </a:majorFont>
      <a:minorFont>
        <a:latin typeface="Lucida Grande"/>
        <a:ea typeface="Lucida Grande"/>
        <a:cs typeface="Lucida Grand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34D3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A7A7A7"/>
      </a:dk2>
      <a:lt2>
        <a:srgbClr val="535353"/>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Helvetica"/>
        <a:ea typeface="Helvetica"/>
        <a:cs typeface="Helvetica"/>
      </a:majorFont>
      <a:minorFont>
        <a:latin typeface="Lucida Grande"/>
        <a:ea typeface="Lucida Grande"/>
        <a:cs typeface="Lucida Grand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34D3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2108</Words>
  <Application>Microsoft Office PowerPoint</Application>
  <PresentationFormat>Personalizzato</PresentationFormat>
  <Paragraphs>322</Paragraphs>
  <Slides>32</Slides>
  <Notes>0</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32</vt:i4>
      </vt:variant>
    </vt:vector>
  </HeadingPairs>
  <TitlesOfParts>
    <vt:vector size="45" baseType="lpstr">
      <vt:lpstr>Arial Unicode MS</vt:lpstr>
      <vt:lpstr>Arial</vt:lpstr>
      <vt:lpstr>Arial Rounded MT Bold</vt:lpstr>
      <vt:lpstr>Calibri</vt:lpstr>
      <vt:lpstr>Didot</vt:lpstr>
      <vt:lpstr>Gill Sans</vt:lpstr>
      <vt:lpstr>Helvetica Neue</vt:lpstr>
      <vt:lpstr>Lucida Grande</vt:lpstr>
      <vt:lpstr>Palatino</vt:lpstr>
      <vt:lpstr>Times New Roman</vt:lpstr>
      <vt:lpstr>Verdana</vt:lpstr>
      <vt:lpstr>Zapf Dingbats</vt:lpstr>
      <vt:lpstr>Editorial</vt:lpstr>
      <vt:lpstr>Progetto FAIP-Fondazione Serena-Olivi       La salute nella persona con lesione al midollo spinale stabilizzata:  “La rete dei servizi territoriali nella centralità del progetto individuale”</vt:lpstr>
      <vt:lpstr>Presentazione standard di PowerPoint</vt:lpstr>
      <vt:lpstr>Presentazione standard di PowerPoint</vt:lpstr>
      <vt:lpstr>Presentazione standard di PowerPoint</vt:lpstr>
      <vt:lpstr>Presentazione standard di PowerPoint</vt:lpstr>
      <vt:lpstr>Tot ricoveri persone con LM acuta in 2 anni 2158</vt:lpstr>
      <vt:lpstr>Tot. ricoveri persone con LM stabilizzata  in 2 anni 3575</vt:lpstr>
      <vt:lpstr>Il 67% delle strutture si avvale di tutti i seguenti servizi di accesso:</vt:lpstr>
      <vt:lpstr>Solo il 9% delle strutture ha creato una rete con il 100% dei servizi afferenti con referenti stabili</vt:lpstr>
      <vt:lpstr>Presentazione standard di PowerPoint</vt:lpstr>
      <vt:lpstr>Nel 65% delle US nella pianificazione del FU è previsto anche il coinvolgimento dei servizi territoriali della persona con LM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speranze di ieri...le stesse esigenze di oggi</vt:lpstr>
      <vt:lpstr>Presentazione standard di PowerPoint</vt:lpstr>
      <vt:lpstr>Presentazione standard di PowerPoint</vt:lpstr>
      <vt:lpstr>Presentazione standard di PowerPoint</vt:lpstr>
      <vt:lpstr>Presentazione standard di PowerPoint</vt:lpstr>
      <vt:lpstr>Limiti Organizzativi e Difficoltà</vt:lpstr>
      <vt:lpstr>Limiti Organizzativi e Difficoltà</vt:lpstr>
      <vt:lpstr>Presentazione standard di PowerPoint</vt:lpstr>
      <vt:lpstr>Presentazione standard di PowerPoint</vt:lpstr>
      <vt:lpstr>Verso un modello uniforme………..!! </vt:lpstr>
      <vt:lpstr>Le proposte possibili……. </vt:lpstr>
      <vt:lpstr>Le proposte possibili…….!!? </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FAIP-Fondazione Serena-Olivi       La salute nella persona con lesione al midollo spinale stabilizzata:  “La rete dei servizi territoriali nella centralità del progetto individuale”</dc:title>
  <dc:creator>Raffaele</dc:creator>
  <cp:lastModifiedBy>Raffaele</cp:lastModifiedBy>
  <cp:revision>3</cp:revision>
  <dcterms:modified xsi:type="dcterms:W3CDTF">2023-11-28T14:30:03Z</dcterms:modified>
</cp:coreProperties>
</file>